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ki Still" userId="32e6f42d-aa82-42bd-84aa-55b5e27cd84b" providerId="ADAL" clId="{02FF2F6E-71DC-4544-AC9E-E4287112C20C}"/>
    <pc:docChg chg="custSel modSld">
      <pc:chgData name="Nikki Still" userId="32e6f42d-aa82-42bd-84aa-55b5e27cd84b" providerId="ADAL" clId="{02FF2F6E-71DC-4544-AC9E-E4287112C20C}" dt="2020-04-09T02:00:24.865" v="0" actId="27636"/>
      <pc:docMkLst>
        <pc:docMk/>
      </pc:docMkLst>
      <pc:sldChg chg="modSp mod">
        <pc:chgData name="Nikki Still" userId="32e6f42d-aa82-42bd-84aa-55b5e27cd84b" providerId="ADAL" clId="{02FF2F6E-71DC-4544-AC9E-E4287112C20C}" dt="2020-04-09T02:00:24.865" v="0" actId="27636"/>
        <pc:sldMkLst>
          <pc:docMk/>
          <pc:sldMk cId="711764915" sldId="256"/>
        </pc:sldMkLst>
        <pc:spChg chg="mod">
          <ac:chgData name="Nikki Still" userId="32e6f42d-aa82-42bd-84aa-55b5e27cd84b" providerId="ADAL" clId="{02FF2F6E-71DC-4544-AC9E-E4287112C20C}" dt="2020-04-09T02:00:24.865" v="0" actId="27636"/>
          <ac:spMkLst>
            <pc:docMk/>
            <pc:sldMk cId="711764915" sldId="256"/>
            <ac:spMk id="3" creationId="{567BD4F9-C454-4C53-A85A-6DFBB3A0C9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7AD40-6FD8-4F59-BD4E-14E9A5702AD0}" type="datetimeFigureOut">
              <a:rPr lang="en-GB" smtClean="0"/>
              <a:t>29/04/2020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F13F8-031E-4ABD-A75B-1876AA10F37D}" type="slidenum">
              <a:rPr lang="en-GB" smtClean="0"/>
              <a:t>‹#›</a:t>
            </a:fld>
            <a:endParaRPr lang="en-GB"/>
          </a:p>
        </p:txBody>
      </p:sp>
    </p:spTree>
    <p:extLst>
      <p:ext uri="{BB962C8B-B14F-4D97-AF65-F5344CB8AC3E}">
        <p14:creationId xmlns:p14="http://schemas.microsoft.com/office/powerpoint/2010/main" val="1060290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Appropriate profession – registered nurse or doctor, ideally the person who has had most contact with the person that day too reduce number of contacts.</a:t>
            </a:r>
          </a:p>
          <a:p>
            <a:r>
              <a:rPr lang="en-GB" dirty="0"/>
              <a:t>PPE – gloves, apron, goggles and </a:t>
            </a:r>
            <a:r>
              <a:rPr lang="en-GB" dirty="0" err="1"/>
              <a:t>surigcal</a:t>
            </a:r>
            <a:r>
              <a:rPr lang="en-GB" dirty="0"/>
              <a:t> facemask</a:t>
            </a:r>
            <a:endParaRPr lang="en-GB" dirty="0">
              <a:cs typeface="Calibri"/>
            </a:endParaRPr>
          </a:p>
        </p:txBody>
      </p:sp>
      <p:sp>
        <p:nvSpPr>
          <p:cNvPr id="4" name="Slide Number Placeholder 3"/>
          <p:cNvSpPr>
            <a:spLocks noGrp="1"/>
          </p:cNvSpPr>
          <p:nvPr>
            <p:ph type="sldNum" sz="quarter" idx="5"/>
          </p:nvPr>
        </p:nvSpPr>
        <p:spPr/>
        <p:txBody>
          <a:bodyPr/>
          <a:lstStyle/>
          <a:p>
            <a:fld id="{EA6F13F8-031E-4ABD-A75B-1876AA10F37D}" type="slidenum">
              <a:rPr lang="en-GB" smtClean="0"/>
              <a:t>3</a:t>
            </a:fld>
            <a:endParaRPr lang="en-GB"/>
          </a:p>
        </p:txBody>
      </p:sp>
    </p:spTree>
    <p:extLst>
      <p:ext uri="{BB962C8B-B14F-4D97-AF65-F5344CB8AC3E}">
        <p14:creationId xmlns:p14="http://schemas.microsoft.com/office/powerpoint/2010/main" val="1559401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Transmit COVID-19 by expelling small amounts of air</a:t>
            </a:r>
          </a:p>
          <a:p>
            <a:r>
              <a:rPr lang="en-GB" dirty="0">
                <a:cs typeface="Calibri"/>
              </a:rPr>
              <a:t>Discuss having visitor rules – IPU currently 1 designated visitor whilst dying but must wear PPE before and after death</a:t>
            </a:r>
            <a:endParaRPr lang="en-GB" dirty="0"/>
          </a:p>
          <a:p>
            <a:r>
              <a:rPr lang="en-GB" b="1" dirty="0"/>
              <a:t>As few people in the room as possible</a:t>
            </a:r>
            <a:endParaRPr lang="en-GB" b="1" dirty="0">
              <a:cs typeface="Calibri"/>
            </a:endParaRPr>
          </a:p>
          <a:p>
            <a:r>
              <a:rPr lang="en-GB" dirty="0"/>
              <a:t>Appropriate covering – damp flannel, face mask but might be in short supply etc.</a:t>
            </a:r>
            <a:endParaRPr lang="en-GB" dirty="0">
              <a:cs typeface="Calibri"/>
            </a:endParaRPr>
          </a:p>
          <a:p>
            <a:r>
              <a:rPr lang="en-GB" dirty="0"/>
              <a:t>Can remove CSCI and catheters etc.</a:t>
            </a:r>
          </a:p>
          <a:p>
            <a:r>
              <a:rPr lang="en-GB" dirty="0" err="1">
                <a:cs typeface="Calibri"/>
              </a:rPr>
              <a:t>MInimal</a:t>
            </a:r>
            <a:r>
              <a:rPr lang="en-GB" dirty="0">
                <a:cs typeface="Calibri"/>
              </a:rPr>
              <a:t> contact therefore some religious rites are not allowed.</a:t>
            </a:r>
            <a:endParaRPr lang="en-GB" dirty="0"/>
          </a:p>
          <a:p>
            <a:r>
              <a:rPr lang="en-GB" dirty="0"/>
              <a:t>Virus stays alive on materials including fabric up to 72 hours.</a:t>
            </a:r>
          </a:p>
          <a:p>
            <a:r>
              <a:rPr lang="en-GB" dirty="0"/>
              <a:t>FDs – likely to use full PPE for confirmed/suspected cases and place person directly into body bag with a further covering over their face then disinfect bag.  Advice regarding this has changed- initially were told that they should but now have been informed that body bags are not necessary but suspect that many will follow the initial advice.</a:t>
            </a:r>
          </a:p>
        </p:txBody>
      </p:sp>
      <p:sp>
        <p:nvSpPr>
          <p:cNvPr id="4" name="Slide Number Placeholder 3"/>
          <p:cNvSpPr>
            <a:spLocks noGrp="1"/>
          </p:cNvSpPr>
          <p:nvPr>
            <p:ph type="sldNum" sz="quarter" idx="5"/>
          </p:nvPr>
        </p:nvSpPr>
        <p:spPr/>
        <p:txBody>
          <a:bodyPr/>
          <a:lstStyle/>
          <a:p>
            <a:fld id="{EA6F13F8-031E-4ABD-A75B-1876AA10F37D}" type="slidenum">
              <a:rPr lang="en-GB" smtClean="0"/>
              <a:t>4</a:t>
            </a:fld>
            <a:endParaRPr lang="en-GB"/>
          </a:p>
        </p:txBody>
      </p:sp>
    </p:spTree>
    <p:extLst>
      <p:ext uri="{BB962C8B-B14F-4D97-AF65-F5344CB8AC3E}">
        <p14:creationId xmlns:p14="http://schemas.microsoft.com/office/powerpoint/2010/main" val="163530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Increased length of time to be seen from 14 days.</a:t>
            </a:r>
          </a:p>
          <a:p>
            <a:r>
              <a:rPr lang="en-GB" dirty="0"/>
              <a:t>MCCD can be completed by any medical professional even if they have not ever seen the patient.</a:t>
            </a:r>
          </a:p>
          <a:p>
            <a:r>
              <a:rPr lang="en-GB" dirty="0"/>
              <a:t>Patients with a pacemaker must be buried – reduce risk of transmission during pacemaker removal.</a:t>
            </a:r>
          </a:p>
          <a:p>
            <a:r>
              <a:rPr lang="en-GB" dirty="0" err="1">
                <a:cs typeface="Calibri" panose="020F0502020204030204"/>
              </a:rPr>
              <a:t>Nomal</a:t>
            </a:r>
            <a:r>
              <a:rPr lang="en-GB" dirty="0">
                <a:cs typeface="Calibri" panose="020F0502020204030204"/>
              </a:rPr>
              <a:t> reasons for referral to coroner still stand including </a:t>
            </a:r>
            <a:r>
              <a:rPr lang="en-GB" dirty="0" err="1">
                <a:cs typeface="Calibri" panose="020F0502020204030204"/>
              </a:rPr>
              <a:t>ifpatient</a:t>
            </a:r>
            <a:r>
              <a:rPr lang="en-GB" dirty="0">
                <a:cs typeface="Calibri" panose="020F0502020204030204"/>
              </a:rPr>
              <a:t> not been seen for 28 days prior to death or after.</a:t>
            </a:r>
          </a:p>
        </p:txBody>
      </p:sp>
      <p:sp>
        <p:nvSpPr>
          <p:cNvPr id="4" name="Slide Number Placeholder 3"/>
          <p:cNvSpPr>
            <a:spLocks noGrp="1"/>
          </p:cNvSpPr>
          <p:nvPr>
            <p:ph type="sldNum" sz="quarter" idx="5"/>
          </p:nvPr>
        </p:nvSpPr>
        <p:spPr/>
        <p:txBody>
          <a:bodyPr/>
          <a:lstStyle/>
          <a:p>
            <a:fld id="{EA6F13F8-031E-4ABD-A75B-1876AA10F37D}" type="slidenum">
              <a:rPr lang="en-GB" smtClean="0"/>
              <a:t>5</a:t>
            </a:fld>
            <a:endParaRPr lang="en-GB"/>
          </a:p>
        </p:txBody>
      </p:sp>
    </p:spTree>
    <p:extLst>
      <p:ext uri="{BB962C8B-B14F-4D97-AF65-F5344CB8AC3E}">
        <p14:creationId xmlns:p14="http://schemas.microsoft.com/office/powerpoint/2010/main" val="3549591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Helpful for NH to know the procedure so can guide families </a:t>
            </a:r>
            <a:endParaRPr lang="en-US" dirty="0"/>
          </a:p>
          <a:p>
            <a:r>
              <a:rPr lang="en-GB" dirty="0"/>
              <a:t>May be helpful to ensure that the GP has up to date details of who will need to be contacted</a:t>
            </a:r>
          </a:p>
        </p:txBody>
      </p:sp>
      <p:sp>
        <p:nvSpPr>
          <p:cNvPr id="4" name="Slide Number Placeholder 3"/>
          <p:cNvSpPr>
            <a:spLocks noGrp="1"/>
          </p:cNvSpPr>
          <p:nvPr>
            <p:ph type="sldNum" sz="quarter" idx="5"/>
          </p:nvPr>
        </p:nvSpPr>
        <p:spPr/>
        <p:txBody>
          <a:bodyPr/>
          <a:lstStyle/>
          <a:p>
            <a:fld id="{EA6F13F8-031E-4ABD-A75B-1876AA10F37D}" type="slidenum">
              <a:rPr lang="en-GB" smtClean="0"/>
              <a:t>6</a:t>
            </a:fld>
            <a:endParaRPr lang="en-GB"/>
          </a:p>
        </p:txBody>
      </p:sp>
    </p:spTree>
    <p:extLst>
      <p:ext uri="{BB962C8B-B14F-4D97-AF65-F5344CB8AC3E}">
        <p14:creationId xmlns:p14="http://schemas.microsoft.com/office/powerpoint/2010/main" val="1238456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Mourners will be sat 2m apart even if they live together, discouraging those over 70 and with underlying health problems to not attend.  Ensure that family aware if they are self isolating should not attend.</a:t>
            </a:r>
          </a:p>
          <a:p>
            <a:r>
              <a:rPr lang="en-GB" dirty="0"/>
              <a:t>Important to discuss this with families so that it does not come as such as shock.</a:t>
            </a:r>
          </a:p>
          <a:p>
            <a:r>
              <a:rPr lang="en-GB" dirty="0">
                <a:cs typeface="Calibri" panose="020F0502020204030204"/>
              </a:rPr>
              <a:t>Mourners likely to only include close family.</a:t>
            </a:r>
          </a:p>
          <a:p>
            <a:r>
              <a:rPr lang="en-GB" dirty="0">
                <a:cs typeface="Calibri" panose="020F0502020204030204"/>
              </a:rPr>
              <a:t>Also visiting of deceased at funeral parlours - ? Can only view COVID +</a:t>
            </a:r>
            <a:r>
              <a:rPr lang="en-GB" dirty="0" err="1">
                <a:cs typeface="Calibri" panose="020F0502020204030204"/>
              </a:rPr>
              <a:t>ve</a:t>
            </a:r>
            <a:r>
              <a:rPr lang="en-GB" dirty="0">
                <a:cs typeface="Calibri" panose="020F0502020204030204"/>
              </a:rPr>
              <a:t> patients from behind a screen if at all – FD may wish to keep body bag closed.  </a:t>
            </a:r>
            <a:r>
              <a:rPr lang="en-GB" dirty="0" err="1">
                <a:cs typeface="Calibri" panose="020F0502020204030204"/>
              </a:rPr>
              <a:t>THerefore</a:t>
            </a:r>
            <a:r>
              <a:rPr lang="en-GB" dirty="0">
                <a:cs typeface="Calibri" panose="020F0502020204030204"/>
              </a:rPr>
              <a:t> may be important to discuss with families if there are any </a:t>
            </a:r>
            <a:r>
              <a:rPr lang="en-GB" dirty="0" err="1">
                <a:cs typeface="Calibri" panose="020F0502020204030204"/>
              </a:rPr>
              <a:t>momentos</a:t>
            </a:r>
            <a:r>
              <a:rPr lang="en-GB" dirty="0">
                <a:cs typeface="Calibri" panose="020F0502020204030204"/>
              </a:rPr>
              <a:t> they would like</a:t>
            </a:r>
          </a:p>
        </p:txBody>
      </p:sp>
      <p:sp>
        <p:nvSpPr>
          <p:cNvPr id="4" name="Slide Number Placeholder 3"/>
          <p:cNvSpPr>
            <a:spLocks noGrp="1"/>
          </p:cNvSpPr>
          <p:nvPr>
            <p:ph type="sldNum" sz="quarter" idx="5"/>
          </p:nvPr>
        </p:nvSpPr>
        <p:spPr/>
        <p:txBody>
          <a:bodyPr/>
          <a:lstStyle/>
          <a:p>
            <a:fld id="{EA6F13F8-031E-4ABD-A75B-1876AA10F37D}" type="slidenum">
              <a:rPr lang="en-GB" smtClean="0"/>
              <a:t>7</a:t>
            </a:fld>
            <a:endParaRPr lang="en-GB"/>
          </a:p>
        </p:txBody>
      </p:sp>
    </p:spTree>
    <p:extLst>
      <p:ext uri="{BB962C8B-B14F-4D97-AF65-F5344CB8AC3E}">
        <p14:creationId xmlns:p14="http://schemas.microsoft.com/office/powerpoint/2010/main" val="587482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4/29/2020</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33838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F4E5243-F52A-4D37-9694-EB26C6C31910}"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27893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A77B6E1-634A-48DC-9E8B-D894023267EF}"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5042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B2D3E9E-A95C-48F2-B4BF-A71542E0BE9A}"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4431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511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2952B5-7A2F-4CC8-B7CE-9234E21C2837}"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235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E1DA07A-9201-4B4B-BAF2-015AFA30F520}"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5992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8515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8515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dirty="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288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4/29/2020</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2212082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4/29/2020</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205451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righton-hove.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18F53-EFBE-4D27-9908-47A9E742B2B6}"/>
              </a:ext>
            </a:extLst>
          </p:cNvPr>
          <p:cNvSpPr>
            <a:spLocks noGrp="1"/>
          </p:cNvSpPr>
          <p:nvPr>
            <p:ph type="ctrTitle"/>
          </p:nvPr>
        </p:nvSpPr>
        <p:spPr/>
        <p:txBody>
          <a:bodyPr>
            <a:normAutofit/>
          </a:bodyPr>
          <a:lstStyle/>
          <a:p>
            <a:r>
              <a:rPr lang="en-GB" dirty="0"/>
              <a:t>Care after Death during the COVID-19 pandemic</a:t>
            </a:r>
          </a:p>
        </p:txBody>
      </p:sp>
      <p:sp>
        <p:nvSpPr>
          <p:cNvPr id="3" name="Subtitle 2">
            <a:extLst>
              <a:ext uri="{FF2B5EF4-FFF2-40B4-BE49-F238E27FC236}">
                <a16:creationId xmlns:a16="http://schemas.microsoft.com/office/drawing/2014/main" id="{567BD4F9-C454-4C53-A85A-6DFBB3A0C982}"/>
              </a:ext>
            </a:extLst>
          </p:cNvPr>
          <p:cNvSpPr>
            <a:spLocks noGrp="1"/>
          </p:cNvSpPr>
          <p:nvPr>
            <p:ph type="subTitle" idx="1"/>
          </p:nvPr>
        </p:nvSpPr>
        <p:spPr/>
        <p:txBody>
          <a:bodyPr>
            <a:normAutofit/>
          </a:bodyPr>
          <a:lstStyle/>
          <a:p>
            <a:endParaRPr lang="en-GB" dirty="0"/>
          </a:p>
          <a:p>
            <a:pPr algn="ctr"/>
            <a:r>
              <a:rPr lang="en-GB"/>
              <a:t> </a:t>
            </a:r>
            <a:r>
              <a:rPr lang="en-GB" dirty="0"/>
              <a:t>Martlets Hospice</a:t>
            </a:r>
          </a:p>
        </p:txBody>
      </p:sp>
    </p:spTree>
    <p:extLst>
      <p:ext uri="{BB962C8B-B14F-4D97-AF65-F5344CB8AC3E}">
        <p14:creationId xmlns:p14="http://schemas.microsoft.com/office/powerpoint/2010/main" val="71176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3928-A8E9-401B-951A-F3C3E4C25106}"/>
              </a:ext>
            </a:extLst>
          </p:cNvPr>
          <p:cNvSpPr>
            <a:spLocks noGrp="1"/>
          </p:cNvSpPr>
          <p:nvPr>
            <p:ph type="title"/>
          </p:nvPr>
        </p:nvSpPr>
        <p:spPr/>
        <p:txBody>
          <a:bodyPr/>
          <a:lstStyle/>
          <a:p>
            <a:r>
              <a:rPr lang="en-GB" dirty="0"/>
              <a:t>Changing situation</a:t>
            </a:r>
          </a:p>
        </p:txBody>
      </p:sp>
      <p:sp>
        <p:nvSpPr>
          <p:cNvPr id="3" name="Content Placeholder 2">
            <a:extLst>
              <a:ext uri="{FF2B5EF4-FFF2-40B4-BE49-F238E27FC236}">
                <a16:creationId xmlns:a16="http://schemas.microsoft.com/office/drawing/2014/main" id="{BA7B34C4-B30D-4996-9B21-3F11425825B3}"/>
              </a:ext>
            </a:extLst>
          </p:cNvPr>
          <p:cNvSpPr>
            <a:spLocks noGrp="1"/>
          </p:cNvSpPr>
          <p:nvPr>
            <p:ph idx="1"/>
          </p:nvPr>
        </p:nvSpPr>
        <p:spPr/>
        <p:txBody>
          <a:bodyPr/>
          <a:lstStyle/>
          <a:p>
            <a:r>
              <a:rPr lang="en-GB" dirty="0"/>
              <a:t>The Coronavirus Act 2020</a:t>
            </a:r>
          </a:p>
          <a:p>
            <a:r>
              <a:rPr lang="en-GB" dirty="0"/>
              <a:t>Subject to change</a:t>
            </a:r>
          </a:p>
        </p:txBody>
      </p:sp>
    </p:spTree>
    <p:extLst>
      <p:ext uri="{BB962C8B-B14F-4D97-AF65-F5344CB8AC3E}">
        <p14:creationId xmlns:p14="http://schemas.microsoft.com/office/powerpoint/2010/main" val="982291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84A38-CDD6-45F4-B100-CE26112B7094}"/>
              </a:ext>
            </a:extLst>
          </p:cNvPr>
          <p:cNvSpPr>
            <a:spLocks noGrp="1"/>
          </p:cNvSpPr>
          <p:nvPr>
            <p:ph type="title"/>
          </p:nvPr>
        </p:nvSpPr>
        <p:spPr/>
        <p:txBody>
          <a:bodyPr/>
          <a:lstStyle/>
          <a:p>
            <a:r>
              <a:rPr lang="en-GB" dirty="0"/>
              <a:t>Verification of Expected Death – confirmed or suspected COVID-19</a:t>
            </a:r>
          </a:p>
        </p:txBody>
      </p:sp>
      <p:sp>
        <p:nvSpPr>
          <p:cNvPr id="3" name="Content Placeholder 2">
            <a:extLst>
              <a:ext uri="{FF2B5EF4-FFF2-40B4-BE49-F238E27FC236}">
                <a16:creationId xmlns:a16="http://schemas.microsoft.com/office/drawing/2014/main" id="{D86478A0-4ED4-4D1D-91E3-E1EA8AAB458C}"/>
              </a:ext>
            </a:extLst>
          </p:cNvPr>
          <p:cNvSpPr>
            <a:spLocks noGrp="1"/>
          </p:cNvSpPr>
          <p:nvPr>
            <p:ph idx="1"/>
          </p:nvPr>
        </p:nvSpPr>
        <p:spPr/>
        <p:txBody>
          <a:bodyPr/>
          <a:lstStyle/>
          <a:p>
            <a:r>
              <a:rPr lang="en-GB" dirty="0"/>
              <a:t>Appropriate professional</a:t>
            </a:r>
          </a:p>
          <a:p>
            <a:r>
              <a:rPr lang="en-GB" u="sng" dirty="0"/>
              <a:t>Personal protective equipment (PPE)</a:t>
            </a:r>
            <a:r>
              <a:rPr lang="en-GB" dirty="0"/>
              <a:t> as per PHE guidance</a:t>
            </a:r>
          </a:p>
          <a:p>
            <a:r>
              <a:rPr lang="en-GB" dirty="0"/>
              <a:t>Standard procedure – </a:t>
            </a:r>
          </a:p>
          <a:p>
            <a:pPr lvl="1"/>
            <a:r>
              <a:rPr lang="en-GB" dirty="0"/>
              <a:t>Confirm no carotid pulse for 1 minute</a:t>
            </a:r>
          </a:p>
          <a:p>
            <a:pPr lvl="1"/>
            <a:r>
              <a:rPr lang="en-GB" dirty="0"/>
              <a:t>Confirm absence of heart sounds for 1 minute</a:t>
            </a:r>
          </a:p>
          <a:p>
            <a:pPr lvl="1"/>
            <a:r>
              <a:rPr lang="en-GB" dirty="0"/>
              <a:t>Confirm cessation of breathing for 1 minute</a:t>
            </a:r>
          </a:p>
          <a:p>
            <a:pPr lvl="1"/>
            <a:r>
              <a:rPr lang="en-GB" dirty="0"/>
              <a:t>Confirm both pupils fixed and dilated </a:t>
            </a:r>
          </a:p>
          <a:p>
            <a:pPr lvl="1"/>
            <a:r>
              <a:rPr lang="en-GB" dirty="0"/>
              <a:t>Spend at least 5 minutes with the person</a:t>
            </a:r>
          </a:p>
          <a:p>
            <a:pPr lvl="1"/>
            <a:r>
              <a:rPr lang="en-GB" dirty="0"/>
              <a:t>Complete appropriate paperwork.</a:t>
            </a:r>
          </a:p>
        </p:txBody>
      </p:sp>
    </p:spTree>
    <p:extLst>
      <p:ext uri="{BB962C8B-B14F-4D97-AF65-F5344CB8AC3E}">
        <p14:creationId xmlns:p14="http://schemas.microsoft.com/office/powerpoint/2010/main" val="955453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F475C-7378-4CE7-B482-3CE16438B543}"/>
              </a:ext>
            </a:extLst>
          </p:cNvPr>
          <p:cNvSpPr>
            <a:spLocks noGrp="1"/>
          </p:cNvSpPr>
          <p:nvPr>
            <p:ph type="title"/>
          </p:nvPr>
        </p:nvSpPr>
        <p:spPr/>
        <p:txBody>
          <a:bodyPr/>
          <a:lstStyle/>
          <a:p>
            <a:r>
              <a:rPr lang="en-GB" dirty="0"/>
              <a:t>Nursing Care after Death of suspected or confirmed COVID-19 cases</a:t>
            </a:r>
          </a:p>
        </p:txBody>
      </p:sp>
      <p:sp>
        <p:nvSpPr>
          <p:cNvPr id="3" name="Content Placeholder 2">
            <a:extLst>
              <a:ext uri="{FF2B5EF4-FFF2-40B4-BE49-F238E27FC236}">
                <a16:creationId xmlns:a16="http://schemas.microsoft.com/office/drawing/2014/main" id="{2F1CA3D4-F72C-4D25-9B7C-F887711B3D78}"/>
              </a:ext>
            </a:extLst>
          </p:cNvPr>
          <p:cNvSpPr>
            <a:spLocks noGrp="1"/>
          </p:cNvSpPr>
          <p:nvPr>
            <p:ph idx="1"/>
          </p:nvPr>
        </p:nvSpPr>
        <p:spPr>
          <a:xfrm>
            <a:off x="838200" y="1825624"/>
            <a:ext cx="10515600" cy="5032375"/>
          </a:xfrm>
        </p:spPr>
        <p:txBody>
          <a:bodyPr>
            <a:normAutofit/>
          </a:bodyPr>
          <a:lstStyle/>
          <a:p>
            <a:r>
              <a:rPr lang="en-GB" dirty="0"/>
              <a:t>Appropriate PPE must be worn by anyone entering the room</a:t>
            </a:r>
          </a:p>
          <a:p>
            <a:r>
              <a:rPr lang="en-GB" dirty="0"/>
              <a:t>Place cover over mouth and nose as soon as possible after verification of death</a:t>
            </a:r>
          </a:p>
          <a:p>
            <a:r>
              <a:rPr lang="en-GB" dirty="0"/>
              <a:t>Risk that moving person after death might present minor risk of transmitting COVID-19</a:t>
            </a:r>
          </a:p>
          <a:p>
            <a:r>
              <a:rPr lang="en-GB" dirty="0"/>
              <a:t>Move deceased person as little as possible – can remove CSCI and catheter</a:t>
            </a:r>
          </a:p>
          <a:p>
            <a:r>
              <a:rPr lang="en-GB" dirty="0"/>
              <a:t>Wipe down property with disinfectant wipes and double bag – inform family that they should not be opened for 72 hours</a:t>
            </a:r>
          </a:p>
          <a:p>
            <a:r>
              <a:rPr lang="en-GB" dirty="0"/>
              <a:t>Contact appropriate funeral director and inform them of suspected/confirmed diagnosis of COVID-19 </a:t>
            </a:r>
          </a:p>
        </p:txBody>
      </p:sp>
    </p:spTree>
    <p:extLst>
      <p:ext uri="{BB962C8B-B14F-4D97-AF65-F5344CB8AC3E}">
        <p14:creationId xmlns:p14="http://schemas.microsoft.com/office/powerpoint/2010/main" val="1190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4B65-C983-4F14-ABAB-52E80B5E845D}"/>
              </a:ext>
            </a:extLst>
          </p:cNvPr>
          <p:cNvSpPr>
            <a:spLocks noGrp="1"/>
          </p:cNvSpPr>
          <p:nvPr>
            <p:ph type="title"/>
          </p:nvPr>
        </p:nvSpPr>
        <p:spPr/>
        <p:txBody>
          <a:bodyPr/>
          <a:lstStyle/>
          <a:p>
            <a:r>
              <a:rPr lang="en-GB" dirty="0"/>
              <a:t>Changes to Documentation after Death</a:t>
            </a:r>
          </a:p>
        </p:txBody>
      </p:sp>
      <p:sp>
        <p:nvSpPr>
          <p:cNvPr id="3" name="Content Placeholder 2">
            <a:extLst>
              <a:ext uri="{FF2B5EF4-FFF2-40B4-BE49-F238E27FC236}">
                <a16:creationId xmlns:a16="http://schemas.microsoft.com/office/drawing/2014/main" id="{7298D0BC-7D17-4446-B1FC-0F5899DE47FC}"/>
              </a:ext>
            </a:extLst>
          </p:cNvPr>
          <p:cNvSpPr>
            <a:spLocks noGrp="1"/>
          </p:cNvSpPr>
          <p:nvPr>
            <p:ph idx="1"/>
          </p:nvPr>
        </p:nvSpPr>
        <p:spPr/>
        <p:txBody>
          <a:bodyPr vert="horz" lIns="91440" tIns="45720" rIns="91440" bIns="45720" rtlCol="0" anchor="t">
            <a:normAutofit/>
          </a:bodyPr>
          <a:lstStyle/>
          <a:p>
            <a:r>
              <a:rPr lang="en-GB" dirty="0"/>
              <a:t>Applies to </a:t>
            </a:r>
            <a:r>
              <a:rPr lang="en-GB" b="1" dirty="0"/>
              <a:t>all deaths </a:t>
            </a:r>
            <a:r>
              <a:rPr lang="en-GB" dirty="0"/>
              <a:t>during COVID-19 pandemic</a:t>
            </a:r>
            <a:endParaRPr lang="en-GB" dirty="0">
              <a:cs typeface="Calibri"/>
            </a:endParaRPr>
          </a:p>
          <a:p>
            <a:r>
              <a:rPr lang="en-GB" dirty="0"/>
              <a:t>If the deceased has been seen within 28 days before death by medical professional (including video consultation) an MCCD can be completed as can Form 4 of the cremation form – No need for a doctor to see the patient after death.</a:t>
            </a:r>
            <a:endParaRPr lang="en-GB" dirty="0">
              <a:cs typeface="Calibri"/>
            </a:endParaRPr>
          </a:p>
          <a:p>
            <a:r>
              <a:rPr lang="en-GB" dirty="0"/>
              <a:t>If not been seen within 28 days then MCCD and Form 4 can be completed if a medical professional sees them after death (not by video consultation)</a:t>
            </a:r>
          </a:p>
          <a:p>
            <a:r>
              <a:rPr lang="en-GB" dirty="0"/>
              <a:t>COVID-19 is a notifiable disease but does not require a referral to the Coroner</a:t>
            </a:r>
          </a:p>
        </p:txBody>
      </p:sp>
    </p:spTree>
    <p:extLst>
      <p:ext uri="{BB962C8B-B14F-4D97-AF65-F5344CB8AC3E}">
        <p14:creationId xmlns:p14="http://schemas.microsoft.com/office/powerpoint/2010/main" val="54950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E657-5970-4012-93B8-A0D432BEBBEA}"/>
              </a:ext>
            </a:extLst>
          </p:cNvPr>
          <p:cNvSpPr>
            <a:spLocks noGrp="1"/>
          </p:cNvSpPr>
          <p:nvPr>
            <p:ph type="title"/>
          </p:nvPr>
        </p:nvSpPr>
        <p:spPr/>
        <p:txBody>
          <a:bodyPr/>
          <a:lstStyle/>
          <a:p>
            <a:r>
              <a:rPr lang="en-GB" dirty="0"/>
              <a:t>Registration of Death</a:t>
            </a:r>
          </a:p>
        </p:txBody>
      </p:sp>
      <p:sp>
        <p:nvSpPr>
          <p:cNvPr id="3" name="Content Placeholder 2">
            <a:extLst>
              <a:ext uri="{FF2B5EF4-FFF2-40B4-BE49-F238E27FC236}">
                <a16:creationId xmlns:a16="http://schemas.microsoft.com/office/drawing/2014/main" id="{E5E98FEA-7322-4720-8B26-B7E234E8CCEE}"/>
              </a:ext>
            </a:extLst>
          </p:cNvPr>
          <p:cNvSpPr>
            <a:spLocks noGrp="1"/>
          </p:cNvSpPr>
          <p:nvPr>
            <p:ph idx="1"/>
          </p:nvPr>
        </p:nvSpPr>
        <p:spPr/>
        <p:txBody>
          <a:bodyPr vert="horz" lIns="91440" tIns="45720" rIns="91440" bIns="45720" rtlCol="0" anchor="t">
            <a:normAutofit/>
          </a:bodyPr>
          <a:lstStyle/>
          <a:p>
            <a:r>
              <a:rPr lang="en-GB" dirty="0"/>
              <a:t>MCCD e-mailed to Registrars Office with NOK details</a:t>
            </a:r>
          </a:p>
          <a:p>
            <a:r>
              <a:rPr lang="en-GB" dirty="0"/>
              <a:t>Law requiring death to be registered within 5 days is currently suspended</a:t>
            </a:r>
          </a:p>
          <a:p>
            <a:r>
              <a:rPr lang="en-GB" dirty="0"/>
              <a:t>Registration now done by telephone appointment – booked on-line at </a:t>
            </a:r>
            <a:r>
              <a:rPr lang="en-GB" dirty="0">
                <a:hlinkClick r:id="rId3"/>
              </a:rPr>
              <a:t>www.brighton-hove.gov.uk</a:t>
            </a:r>
            <a:r>
              <a:rPr lang="en-GB" dirty="0"/>
              <a:t> or 01273 292016</a:t>
            </a:r>
          </a:p>
          <a:p>
            <a:endParaRPr lang="en-GB" dirty="0"/>
          </a:p>
        </p:txBody>
      </p:sp>
    </p:spTree>
    <p:extLst>
      <p:ext uri="{BB962C8B-B14F-4D97-AF65-F5344CB8AC3E}">
        <p14:creationId xmlns:p14="http://schemas.microsoft.com/office/powerpoint/2010/main" val="296351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2D25-539C-4590-972A-211B972A4EF1}"/>
              </a:ext>
            </a:extLst>
          </p:cNvPr>
          <p:cNvSpPr>
            <a:spLocks noGrp="1"/>
          </p:cNvSpPr>
          <p:nvPr>
            <p:ph type="title"/>
          </p:nvPr>
        </p:nvSpPr>
        <p:spPr/>
        <p:txBody>
          <a:bodyPr/>
          <a:lstStyle/>
          <a:p>
            <a:r>
              <a:rPr lang="en-GB" dirty="0"/>
              <a:t>Changes to Funerals</a:t>
            </a:r>
          </a:p>
        </p:txBody>
      </p:sp>
      <p:sp>
        <p:nvSpPr>
          <p:cNvPr id="3" name="Content Placeholder 2">
            <a:extLst>
              <a:ext uri="{FF2B5EF4-FFF2-40B4-BE49-F238E27FC236}">
                <a16:creationId xmlns:a16="http://schemas.microsoft.com/office/drawing/2014/main" id="{1451AAC5-CDC6-4F57-B170-19CCDACF51F3}"/>
              </a:ext>
            </a:extLst>
          </p:cNvPr>
          <p:cNvSpPr>
            <a:spLocks noGrp="1"/>
          </p:cNvSpPr>
          <p:nvPr>
            <p:ph idx="1"/>
          </p:nvPr>
        </p:nvSpPr>
        <p:spPr/>
        <p:txBody>
          <a:bodyPr/>
          <a:lstStyle/>
          <a:p>
            <a:r>
              <a:rPr lang="en-GB" dirty="0"/>
              <a:t>No Church Services</a:t>
            </a:r>
          </a:p>
          <a:p>
            <a:r>
              <a:rPr lang="en-GB" dirty="0"/>
              <a:t>Significantly restricted number of mourners – currently 12 at Woodvale</a:t>
            </a:r>
          </a:p>
          <a:p>
            <a:r>
              <a:rPr lang="en-GB" dirty="0"/>
              <a:t>High potential that this will decrease further and may not be any services held at all</a:t>
            </a:r>
          </a:p>
        </p:txBody>
      </p:sp>
    </p:spTree>
    <p:extLst>
      <p:ext uri="{BB962C8B-B14F-4D97-AF65-F5344CB8AC3E}">
        <p14:creationId xmlns:p14="http://schemas.microsoft.com/office/powerpoint/2010/main" val="313333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B8C5-F7C5-442E-87DC-796F9CC449E5}"/>
              </a:ext>
            </a:extLst>
          </p:cNvPr>
          <p:cNvSpPr>
            <a:spLocks noGrp="1"/>
          </p:cNvSpPr>
          <p:nvPr>
            <p:ph type="title"/>
          </p:nvPr>
        </p:nvSpPr>
        <p:spPr/>
        <p:txBody>
          <a:bodyPr/>
          <a:lstStyle/>
          <a:p>
            <a:r>
              <a:rPr lang="en-GB" dirty="0"/>
              <a:t>Any Questions?</a:t>
            </a:r>
          </a:p>
        </p:txBody>
      </p:sp>
      <p:sp>
        <p:nvSpPr>
          <p:cNvPr id="3" name="Content Placeholder 2">
            <a:extLst>
              <a:ext uri="{FF2B5EF4-FFF2-40B4-BE49-F238E27FC236}">
                <a16:creationId xmlns:a16="http://schemas.microsoft.com/office/drawing/2014/main" id="{3D9D7DFB-D82A-4EC9-8107-A4B2FF073586}"/>
              </a:ext>
            </a:extLst>
          </p:cNvPr>
          <p:cNvSpPr>
            <a:spLocks noGrp="1"/>
          </p:cNvSpPr>
          <p:nvPr>
            <p:ph idx="1"/>
          </p:nvPr>
        </p:nvSpPr>
        <p:spPr/>
        <p:txBody>
          <a:bodyPr vert="horz" lIns="91440" tIns="45720" rIns="91440" bIns="45720" rtlCol="0" anchor="t">
            <a:normAutofit/>
          </a:bodyPr>
          <a:lstStyle/>
          <a:p>
            <a:r>
              <a:rPr lang="en-GB" dirty="0"/>
              <a:t>Thank you…</a:t>
            </a:r>
          </a:p>
          <a:p>
            <a:endParaRPr lang="en-GB" dirty="0">
              <a:cs typeface="Calibri Light"/>
            </a:endParaRPr>
          </a:p>
          <a:p>
            <a:r>
              <a:rPr lang="en-GB" dirty="0">
                <a:solidFill>
                  <a:schemeClr val="accent1"/>
                </a:solidFill>
                <a:ea typeface="+mn-lt"/>
                <a:cs typeface="+mn-lt"/>
              </a:rPr>
              <a:t>https://www.gov.uk/government/publications/covid-19-guidance-for-care-of-the-deceased/guidance-for-care-of-the-deceased-with-suspected-or-confirmed-coronavirus-covid-19</a:t>
            </a:r>
            <a:endParaRPr lang="en-GB" dirty="0">
              <a:solidFill>
                <a:schemeClr val="accent1"/>
              </a:solidFill>
              <a:cs typeface="Calibri Light"/>
            </a:endParaRPr>
          </a:p>
          <a:p>
            <a:endParaRPr lang="en-GB" dirty="0"/>
          </a:p>
          <a:p>
            <a:r>
              <a:rPr lang="en-GB" dirty="0"/>
              <a:t>Please e-mail any comments or further questions to 	</a:t>
            </a:r>
          </a:p>
          <a:p>
            <a:pPr marL="0" indent="0" algn="ctr">
              <a:buNone/>
            </a:pPr>
            <a:r>
              <a:rPr lang="en-GB" dirty="0">
                <a:solidFill>
                  <a:schemeClr val="accent1"/>
                </a:solidFill>
              </a:rPr>
              <a:t>l.donald@nhs.net</a:t>
            </a:r>
          </a:p>
        </p:txBody>
      </p:sp>
    </p:spTree>
    <p:extLst>
      <p:ext uri="{BB962C8B-B14F-4D97-AF65-F5344CB8AC3E}">
        <p14:creationId xmlns:p14="http://schemas.microsoft.com/office/powerpoint/2010/main" val="45527825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9D699BE3CF3B4C8A961C0B16220B14" ma:contentTypeVersion="10" ma:contentTypeDescription="Create a new document." ma:contentTypeScope="" ma:versionID="4a2c9d593a4e91a48c96e5caec0b5144">
  <xsd:schema xmlns:xsd="http://www.w3.org/2001/XMLSchema" xmlns:xs="http://www.w3.org/2001/XMLSchema" xmlns:p="http://schemas.microsoft.com/office/2006/metadata/properties" xmlns:ns3="b81eb1c9-ce5f-42d1-97c1-4a2422043b13" xmlns:ns4="e80a3b64-9b33-48f6-b7e2-8a756a6b9dfe" targetNamespace="http://schemas.microsoft.com/office/2006/metadata/properties" ma:root="true" ma:fieldsID="8c8709d95305c011a3aec0991f6a7fa4" ns3:_="" ns4:_="">
    <xsd:import namespace="b81eb1c9-ce5f-42d1-97c1-4a2422043b13"/>
    <xsd:import namespace="e80a3b64-9b33-48f6-b7e2-8a756a6b9df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1eb1c9-ce5f-42d1-97c1-4a2422043b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0a3b64-9b33-48f6-b7e2-8a756a6b9df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7AD336-AB40-4C18-81BF-2BDFEE068E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1eb1c9-ce5f-42d1-97c1-4a2422043b13"/>
    <ds:schemaRef ds:uri="e80a3b64-9b33-48f6-b7e2-8a756a6b9d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A71BE1-7DBD-4314-8434-1127BA69498F}">
  <ds:schemaRefs>
    <ds:schemaRef ds:uri="http://schemas.microsoft.com/sharepoint/v3/contenttype/forms"/>
  </ds:schemaRefs>
</ds:datastoreItem>
</file>

<file path=customXml/itemProps3.xml><?xml version="1.0" encoding="utf-8"?>
<ds:datastoreItem xmlns:ds="http://schemas.openxmlformats.org/officeDocument/2006/customXml" ds:itemID="{11510F89-364E-467B-986C-E38B643CF4CA}">
  <ds:schemaRefs>
    <ds:schemaRef ds:uri="http://purl.org/dc/elements/1.1/"/>
    <ds:schemaRef ds:uri="http://schemas.microsoft.com/office/2006/metadata/properties"/>
    <ds:schemaRef ds:uri="http://purl.org/dc/terms/"/>
    <ds:schemaRef ds:uri="http://schemas.openxmlformats.org/package/2006/metadata/core-properties"/>
    <ds:schemaRef ds:uri="e80a3b64-9b33-48f6-b7e2-8a756a6b9dfe"/>
    <ds:schemaRef ds:uri="http://schemas.microsoft.com/office/2006/documentManagement/types"/>
    <ds:schemaRef ds:uri="http://schemas.microsoft.com/office/infopath/2007/PartnerControls"/>
    <ds:schemaRef ds:uri="b81eb1c9-ce5f-42d1-97c1-4a2422043b1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36</TotalTime>
  <Words>785</Words>
  <Application>Microsoft Office PowerPoint</Application>
  <PresentationFormat>Widescreen</PresentationFormat>
  <Paragraphs>68</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Metropolitan</vt:lpstr>
      <vt:lpstr>Care after Death during the COVID-19 pandemic</vt:lpstr>
      <vt:lpstr>Changing situation</vt:lpstr>
      <vt:lpstr>Verification of Expected Death – confirmed or suspected COVID-19</vt:lpstr>
      <vt:lpstr>Nursing Care after Death of suspected or confirmed COVID-19 cases</vt:lpstr>
      <vt:lpstr>Changes to Documentation after Death</vt:lpstr>
      <vt:lpstr>Registration of Death</vt:lpstr>
      <vt:lpstr>Changes to Funerals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after Death during the COVID-19 pandemic</dc:title>
  <dc:creator>Dr Leila Donald</dc:creator>
  <cp:lastModifiedBy>Nikki Still</cp:lastModifiedBy>
  <cp:revision>93</cp:revision>
  <dcterms:created xsi:type="dcterms:W3CDTF">2020-04-07T12:00:45Z</dcterms:created>
  <dcterms:modified xsi:type="dcterms:W3CDTF">2020-04-29T08:18:33Z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0x010100569D699BE3CF3B4C8A961C0B16220B14</vt:lpwstr>
  </property>
</Properties>
</file>