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71" r:id="rId11"/>
    <p:sldId id="270" r:id="rId12"/>
    <p:sldId id="264" r:id="rId13"/>
    <p:sldId id="266" r:id="rId14"/>
    <p:sldId id="265" r:id="rId15"/>
    <p:sldId id="269" r:id="rId1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21E2-291B-40FB-B302-74B3F703A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C2CE3-FD38-4DE5-8DB8-1BC2DC3E1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0BB0-3339-4CC7-A259-1ACC0598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592-1675-4771-B185-CE014A2D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0C9E0-28E9-4C21-A42D-D8FA626E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09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A9CB-7808-4109-9BD1-883C2855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85FCF-F2FD-41F7-97E7-D734D7934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3A6F-C5EC-4E78-83E2-624C052A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CC2A4-B8D3-469D-8007-7721648A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76856-28D3-4C81-9391-A6EDCB66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48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263BA-8729-46AE-8E6A-5419E95FD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692C7-2C7C-4B9B-8EC5-4B2705027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07635-C91F-4543-91FF-4AFCD0A4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E102A-96B0-437A-B493-473CC1D2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15710-EE6A-44F7-A297-204CC359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39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408E-6B3C-403E-9334-9176DB38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0F52-50D5-406E-9E0D-C57437160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D1B5E-0198-4564-A769-ABF3233C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BB3A-64A6-4DB3-8B05-E9B66445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78490-9DF7-46E1-97D9-5211DFBC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7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9CAA-4F0B-4E9F-8B11-04C02925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0B625-6EDD-4A42-B171-7C8BF526C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FAAF-B1F2-400F-B1CA-EB450ED0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2CD94-60F6-4354-9112-566CA9C5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5E10-EF10-4C45-8C55-9A52C5A5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30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D9622-4420-48D9-98C4-4213C05A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044C-14A8-4F35-830A-9EEF758C3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43129-CC6A-41F7-AA52-FEBC4A654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43F12-5254-4404-A7F6-6CE186BA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0552A-A88D-49BC-B5BA-205DA162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C7BC-5903-40EB-AB81-C00E27FC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97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C783-4931-4FC5-882B-8E0F7AB7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E1BD6-4DC8-46CC-9370-A01F072C4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50A36-4619-43E3-A0B0-46D642CA0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5B7B4-7B26-4829-8A18-B7002B7F2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A1832-C42A-4DC2-9A06-6ED0AF06F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47CB-0C3C-4511-BE79-F97657CA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DAF31-AEEE-4E72-A950-3583A212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41A80-B0FB-4029-A3A3-1DF91CC0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76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F9B-9785-461A-9DF0-DB47200F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D6EFA-004C-44E7-85AB-4F002478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AAAFC-9213-49CB-898A-B53D15E0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7D97C-CF84-472F-950E-7D0E14B4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8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8461B-DA44-4B3D-88CE-28619F1FC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9AAF4-3F02-417B-9C68-47AA0017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792B9-EF44-429B-B696-8066FCC0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8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0F51-3669-487B-ADED-F7C6B690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3DB90-784D-44EC-B0E3-887023B61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29CA2-9CA0-4F58-B149-5259B02AD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DA0DC-3692-427F-8B34-C5FCFC32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E2147-F4D7-4A5D-9C08-5848FEFF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5FF28-1517-4646-95A0-594A0857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25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C9F6-FEDD-47E8-A05D-DA3B409F5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16A09-7BF9-40A2-BDFC-7208331C4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DE602-50CE-4FC7-A491-B587B57B7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0941F-B32E-48DC-9C18-6BDA0720B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9248B-26B8-473B-B0B5-718ACB43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D8B1D-A2A7-4445-A0DE-1CEB9032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96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399289-67FA-446F-A9FA-3FB7CB50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2FE30-7DCC-4DF4-8098-49DE76296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31D09-820D-4D6F-9F21-F940C0D7A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514D-7DEA-4D36-B8BD-19F7A4E4A331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1BC3D-F7A5-492D-9B45-B42269197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4ED74-9903-4E03-A33A-22AF9E19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4BC9D-6125-4430-A6D4-FE6AC96C1A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07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gp.org.uk/clinical-and-research/resources/toolkits/palliative-and-end-of-life-care-toolki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sthampshireccg.nhs.uk/restore2/restore2-training-and-resources/" TargetMode="Externa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2ACC42-C0C6-4041-9C25-2DE9E31D3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sz="4700" dirty="0">
                <a:solidFill>
                  <a:srgbClr val="FFFFFF"/>
                </a:solidFill>
              </a:rPr>
              <a:t>Managing the COVID – 19 pandemic in care homes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4D0D8-4219-45F9-B933-BE4270120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GB" sz="1500" dirty="0">
              <a:solidFill>
                <a:srgbClr val="FFFFFF"/>
              </a:solidFill>
            </a:endParaRPr>
          </a:p>
          <a:p>
            <a:r>
              <a:rPr lang="en-GB" sz="1500">
                <a:solidFill>
                  <a:srgbClr val="FFFFFF"/>
                </a:solidFill>
              </a:rPr>
              <a:t>Martlets Hospice</a:t>
            </a:r>
            <a:endParaRPr lang="en-GB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1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E84B07-59FF-4D60-904C-01CB3B86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Advance care plan review and escalation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3BB74-C08A-461E-874B-7E9BEDB3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92500"/>
          </a:bodyPr>
          <a:lstStyle/>
          <a:p>
            <a:r>
              <a:rPr lang="en-GB" sz="1700" dirty="0">
                <a:solidFill>
                  <a:srgbClr val="000000"/>
                </a:solidFill>
              </a:rPr>
              <a:t>Care home staff to start or revisit the advance and emergency care planning with all residents and or family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000000"/>
                </a:solidFill>
                <a:hlinkClick r:id="rId3"/>
              </a:rPr>
              <a:t>https://www.rcgp.org.uk/clinical-and-research/resources/toolkits/palliative-and-end-of-life-care-toolkit.aspx</a:t>
            </a:r>
            <a:endParaRPr lang="en-GB" sz="1700" dirty="0">
              <a:solidFill>
                <a:srgbClr val="000000"/>
              </a:solidFill>
            </a:endParaRPr>
          </a:p>
          <a:p>
            <a:r>
              <a:rPr lang="en-GB" sz="1700" dirty="0">
                <a:solidFill>
                  <a:srgbClr val="000000"/>
                </a:solidFill>
              </a:rPr>
              <a:t>GP/primary care teams will aim to triage residents remotely basing decision on carer concern and vital signs.</a:t>
            </a:r>
          </a:p>
          <a:p>
            <a:r>
              <a:rPr lang="en-GB" sz="1700" dirty="0">
                <a:solidFill>
                  <a:srgbClr val="000000"/>
                </a:solidFill>
              </a:rPr>
              <a:t>Discussion must include hospital admission, goals of care and ceilings of treatment</a:t>
            </a:r>
          </a:p>
          <a:p>
            <a:r>
              <a:rPr lang="en-GB" sz="1700" dirty="0">
                <a:solidFill>
                  <a:srgbClr val="000000"/>
                </a:solidFill>
              </a:rPr>
              <a:t>All decision need to be shared with primary care and out of hours services</a:t>
            </a:r>
          </a:p>
          <a:p>
            <a:r>
              <a:rPr lang="en-GB" sz="1700" dirty="0">
                <a:solidFill>
                  <a:srgbClr val="000000"/>
                </a:solidFill>
              </a:rPr>
              <a:t>The decision will be made at the time of need with COVID-19 </a:t>
            </a:r>
          </a:p>
          <a:p>
            <a:r>
              <a:rPr lang="en-GB" sz="1700" dirty="0">
                <a:solidFill>
                  <a:srgbClr val="000000"/>
                </a:solidFill>
              </a:rPr>
              <a:t>Residents and families should be made aware that if they wish for hospitalisation and intensive care in the case of COVID-19, this wish may not ultimately be put into practice if there is a lack of medical grounds for this</a:t>
            </a:r>
          </a:p>
        </p:txBody>
      </p:sp>
    </p:spTree>
    <p:extLst>
      <p:ext uri="{BB962C8B-B14F-4D97-AF65-F5344CB8AC3E}">
        <p14:creationId xmlns:p14="http://schemas.microsoft.com/office/powerpoint/2010/main" val="202693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A9EB2A-8F76-49EB-9371-64B366B8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Residents that ‘walk with purpose’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F6177-AAB9-419B-842C-B595257C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These patients pose a very difficult challenge and need to take time to understand the person’s individual behaviour and try to modify if possible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Physical restraint isn’t acceptable 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At present there isn’t any relaxation on </a:t>
            </a:r>
            <a:r>
              <a:rPr lang="en-GB" sz="2000" dirty="0" err="1">
                <a:solidFill>
                  <a:srgbClr val="000000"/>
                </a:solidFill>
              </a:rPr>
              <a:t>DoLS</a:t>
            </a:r>
            <a:r>
              <a:rPr lang="en-GB" sz="2000" dirty="0">
                <a:solidFill>
                  <a:srgbClr val="000000"/>
                </a:solidFill>
              </a:rPr>
              <a:t> so normal guidelines should be adhered to</a:t>
            </a:r>
          </a:p>
        </p:txBody>
      </p:sp>
    </p:spTree>
    <p:extLst>
      <p:ext uri="{BB962C8B-B14F-4D97-AF65-F5344CB8AC3E}">
        <p14:creationId xmlns:p14="http://schemas.microsoft.com/office/powerpoint/2010/main" val="359363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F40E22-74C0-4204-8370-CF6E4CFFD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What else to consider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53A5E-AC4B-416F-8FF2-97EA2550C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Using teleconferencing/video calling to communicate with residents and their loved ones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Social isolation for these residents are highly likely during this period</a:t>
            </a:r>
          </a:p>
          <a:p>
            <a:r>
              <a:rPr lang="en-GB" sz="2000" dirty="0">
                <a:solidFill>
                  <a:srgbClr val="000000"/>
                </a:solidFill>
              </a:rPr>
              <a:t>That hospitals will expect care home to take residents back in to their care homes and manage them in their home environment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Difficult conversation document – please refer to guidance on using video/teleconferencing and being prepared</a:t>
            </a:r>
          </a:p>
        </p:txBody>
      </p:sp>
    </p:spTree>
    <p:extLst>
      <p:ext uri="{BB962C8B-B14F-4D97-AF65-F5344CB8AC3E}">
        <p14:creationId xmlns:p14="http://schemas.microsoft.com/office/powerpoint/2010/main" val="222271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97DC93-7F50-4655-8D7B-9469E003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Objectives of the session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E738F-C282-44FC-825D-B79DAF67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Understand Key recommendations for managing COVID – 19 in care homes, including: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Infection control precautions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Staff training as needed – vital signs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Level of frailty measure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Recognising deterioration (RESTORE2 tool)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Residents who ‘walk with purpose’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Advance care planning review – COVID-19 – escalation decision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rgbClr val="000000"/>
                </a:solidFill>
              </a:rPr>
              <a:t>New admissions – receiving back residents for hospital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sz="2800" dirty="0">
              <a:solidFill>
                <a:srgbClr val="0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GB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7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ECF45-27E3-45F1-80BE-7937FB67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Introduction to why COVID-19 management is needed in care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9F66-083A-49C0-86A9-051139863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Care home residents outnumber acute beds in England by 3 times</a:t>
            </a:r>
          </a:p>
          <a:p>
            <a:r>
              <a:rPr lang="en-GB" sz="2000" dirty="0">
                <a:solidFill>
                  <a:srgbClr val="000000"/>
                </a:solidFill>
              </a:rPr>
              <a:t>Most have multiple health conditions and physical dependency</a:t>
            </a:r>
          </a:p>
          <a:p>
            <a:r>
              <a:rPr lang="en-GB" sz="2000" dirty="0">
                <a:solidFill>
                  <a:srgbClr val="000000"/>
                </a:solidFill>
              </a:rPr>
              <a:t>Care home residents are vulnerable due to health conditions and advanced frailty</a:t>
            </a:r>
          </a:p>
          <a:p>
            <a:r>
              <a:rPr lang="en-GB" sz="2000" dirty="0">
                <a:solidFill>
                  <a:srgbClr val="000000"/>
                </a:solidFill>
              </a:rPr>
              <a:t>If become hypoxic, the prognosis is very poor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As hospitals become overwhelmed by COVID-19, ability to deliver care will be difficult</a:t>
            </a:r>
          </a:p>
          <a:p>
            <a:r>
              <a:rPr lang="en-GB" sz="2000" dirty="0">
                <a:solidFill>
                  <a:srgbClr val="000000"/>
                </a:solidFill>
              </a:rPr>
              <a:t>Care home staff may need extra training and support to recognise and manage acutely unwell residents or for infectious disease management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5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DC1F8-3007-4517-A34F-CC1F27F9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Identifying resident with suspected COVID - 19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C074F-CFBC-48C6-8CA0-F8D77EDD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715617"/>
            <a:ext cx="6250940" cy="26239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600" dirty="0"/>
              <a:t>Public Health England suggest COVID-19 should be suspected if:</a:t>
            </a:r>
          </a:p>
          <a:p>
            <a:pPr lvl="1"/>
            <a:r>
              <a:rPr lang="en-US" sz="1600" dirty="0"/>
              <a:t>Fever of at least 37.8 and at least one other of:</a:t>
            </a:r>
          </a:p>
          <a:p>
            <a:pPr lvl="2"/>
            <a:r>
              <a:rPr lang="en-US" sz="1600" dirty="0"/>
              <a:t>New persistent cough</a:t>
            </a:r>
          </a:p>
          <a:p>
            <a:pPr lvl="2"/>
            <a:r>
              <a:rPr lang="en-US" sz="1600" dirty="0"/>
              <a:t>Hoarseness</a:t>
            </a:r>
          </a:p>
          <a:p>
            <a:pPr lvl="2"/>
            <a:r>
              <a:rPr lang="en-US" sz="1600" dirty="0"/>
              <a:t>Nasal discharge/congestion</a:t>
            </a:r>
          </a:p>
          <a:p>
            <a:pPr lvl="2"/>
            <a:r>
              <a:rPr lang="en-US" sz="1600" dirty="0"/>
              <a:t>Shortness of breath</a:t>
            </a:r>
          </a:p>
          <a:p>
            <a:pPr lvl="2"/>
            <a:r>
              <a:rPr lang="en-US" sz="1600" dirty="0"/>
              <a:t>Sore throat</a:t>
            </a:r>
          </a:p>
          <a:p>
            <a:pPr lvl="2"/>
            <a:r>
              <a:rPr lang="en-US" sz="1600" dirty="0"/>
              <a:t>Wheezing</a:t>
            </a:r>
          </a:p>
          <a:p>
            <a:pPr lvl="2"/>
            <a:r>
              <a:rPr lang="en-US" sz="1600" dirty="0"/>
              <a:t>Sneezing</a:t>
            </a:r>
            <a:r>
              <a:rPr lang="en-US" sz="1400" dirty="0"/>
              <a:t>                   </a:t>
            </a:r>
            <a:r>
              <a:rPr lang="en-US" sz="900" dirty="0"/>
              <a:t>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B9EFC-DDE3-4D56-8169-5772F2BBA3E2}"/>
              </a:ext>
            </a:extLst>
          </p:cNvPr>
          <p:cNvSpPr txBox="1"/>
          <p:nvPr/>
        </p:nvSpPr>
        <p:spPr>
          <a:xfrm>
            <a:off x="4976030" y="35898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However COVID-19 care home residents may also present with non-respiratory tract symptoms such as: 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New or worsening confusion or diarrhoea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Care home staff are the best at spotting the ‘soft signs’ of deterioration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984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147553-CE03-431F-A6FC-1A771794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Infection control precautions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AC191-3227-45D1-8393-762CE1E7F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Any resident suspected needs to be isolated in their room (GP to be notified)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Commence use of PPE (gloves, aprons and facemasks)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Care home </a:t>
            </a:r>
            <a:r>
              <a:rPr lang="en-GB" sz="2000" b="1" dirty="0">
                <a:solidFill>
                  <a:srgbClr val="000000"/>
                </a:solidFill>
              </a:rPr>
              <a:t>not</a:t>
            </a:r>
            <a:r>
              <a:rPr lang="en-GB" sz="2000" dirty="0">
                <a:solidFill>
                  <a:srgbClr val="000000"/>
                </a:solidFill>
              </a:rPr>
              <a:t> to allow visiting for any residents (this will be difficult in End of Life Care)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If large numbers are suspected of  having COVID-19 then care home needs to look at separating those residents suspected and those not</a:t>
            </a:r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4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94DD3F-4F7B-4A60-9430-2764EAAA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Staff training needs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Health">
            <a:extLst>
              <a:ext uri="{FF2B5EF4-FFF2-40B4-BE49-F238E27FC236}">
                <a16:creationId xmlns:a16="http://schemas.microsoft.com/office/drawing/2014/main" id="{8B7ED4F6-3359-449E-82D7-CFFE0C44F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B5FA0-FCC4-4A76-95B6-2BC6573C1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1812898"/>
            <a:ext cx="5096911" cy="4707172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rgbClr val="000000"/>
                </a:solidFill>
              </a:rPr>
              <a:t>All staff need to be able to take observations (which isn’t the norm for care home without nursing – but health care workers in care homes with nursing may also need training) </a:t>
            </a:r>
          </a:p>
          <a:p>
            <a:r>
              <a:rPr lang="en-GB" sz="1800" dirty="0">
                <a:solidFill>
                  <a:srgbClr val="000000"/>
                </a:solidFill>
              </a:rPr>
              <a:t>Vital observation equipment needs to be available in every home - if this is not, then it needs to be provided or purchased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</a:rPr>
              <a:t>(pulse oximetry, heart rate, blood pressure, respiratory rate)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linkClick r:id="rId5"/>
              </a:rPr>
              <a:t>https://westhampshireccg.nhs.uk/restore2/restore2-training-and-resources/</a:t>
            </a:r>
            <a:r>
              <a:rPr lang="en-GB" sz="1800" dirty="0">
                <a:solidFill>
                  <a:srgbClr val="000000"/>
                </a:solidFill>
              </a:rPr>
              <a:t>   this has a wealth for training videos available.</a:t>
            </a:r>
          </a:p>
          <a:p>
            <a:r>
              <a:rPr lang="en-GB" sz="1800" dirty="0">
                <a:solidFill>
                  <a:srgbClr val="000000"/>
                </a:solidFill>
              </a:rPr>
              <a:t>(Rockwood) Clinical Frailty Scale likely to be used when triaging patient to be admitted to hospital  </a:t>
            </a:r>
            <a:r>
              <a:rPr lang="en-GB" sz="1800" u="sng" dirty="0">
                <a:solidFill>
                  <a:schemeClr val="accent1"/>
                </a:solidFill>
              </a:rPr>
              <a:t>https://em3.org.uk/foamed/24/4/2017/lightning-learning-clinical-frailty-scale</a:t>
            </a:r>
          </a:p>
        </p:txBody>
      </p:sp>
    </p:spTree>
    <p:extLst>
      <p:ext uri="{BB962C8B-B14F-4D97-AF65-F5344CB8AC3E}">
        <p14:creationId xmlns:p14="http://schemas.microsoft.com/office/powerpoint/2010/main" val="136595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277D-5933-4CB4-AB53-4506BDBA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RESTORE2 </a:t>
            </a:r>
            <a:r>
              <a:rPr lang="en-GB" sz="3200" dirty="0"/>
              <a:t>– a detection and escalation tool for care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1967C-651E-436D-9E06-CA1248C20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ecognise </a:t>
            </a: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/>
              <a:t>arly soft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igns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ake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bservations</a:t>
            </a:r>
          </a:p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espond</a:t>
            </a:r>
          </a:p>
          <a:p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/>
              <a:t>scalate</a:t>
            </a:r>
          </a:p>
          <a:p>
            <a:r>
              <a:rPr lang="en-GB" dirty="0"/>
              <a:t>4 key components: </a:t>
            </a:r>
          </a:p>
          <a:p>
            <a:pPr lvl="1"/>
            <a:r>
              <a:rPr lang="en-GB" dirty="0"/>
              <a:t>soft signs</a:t>
            </a:r>
          </a:p>
          <a:p>
            <a:pPr lvl="1"/>
            <a:r>
              <a:rPr lang="en-GB" dirty="0"/>
              <a:t>physical observations</a:t>
            </a:r>
          </a:p>
          <a:p>
            <a:pPr lvl="1"/>
            <a:r>
              <a:rPr lang="en-GB" dirty="0"/>
              <a:t>escalation pathway (NEWS – National Early Warning Score)</a:t>
            </a:r>
          </a:p>
          <a:p>
            <a:pPr lvl="1"/>
            <a:r>
              <a:rPr lang="en-GB" dirty="0"/>
              <a:t>SBARD – Situation, Background, Assessment, Recommendations, Decision</a:t>
            </a:r>
          </a:p>
        </p:txBody>
      </p:sp>
    </p:spTree>
    <p:extLst>
      <p:ext uri="{BB962C8B-B14F-4D97-AF65-F5344CB8AC3E}">
        <p14:creationId xmlns:p14="http://schemas.microsoft.com/office/powerpoint/2010/main" val="168219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National Early Warning Score">
            <a:extLst>
              <a:ext uri="{FF2B5EF4-FFF2-40B4-BE49-F238E27FC236}">
                <a16:creationId xmlns:a16="http://schemas.microsoft.com/office/drawing/2014/main" id="{7F7A6F6D-3A45-46BB-A893-A9DA8E45A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0437" y="815106"/>
            <a:ext cx="5251126" cy="522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27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8A26-E043-4782-B3E3-E730ABE92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Recognising deterioration and frailty levels</a:t>
            </a:r>
          </a:p>
        </p:txBody>
      </p:sp>
      <p:pic>
        <p:nvPicPr>
          <p:cNvPr id="1026" name="Picture 2" descr="Clinical Frailty Scale — Specialised Clinical Frailty Network">
            <a:extLst>
              <a:ext uri="{FF2B5EF4-FFF2-40B4-BE49-F238E27FC236}">
                <a16:creationId xmlns:a16="http://schemas.microsoft.com/office/drawing/2014/main" id="{92EEABEB-DB23-4EE4-A384-698839DDB5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098" y="1825625"/>
            <a:ext cx="566580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39B850-C090-4EB6-9566-38ACFFF8452D}"/>
              </a:ext>
            </a:extLst>
          </p:cNvPr>
          <p:cNvSpPr txBox="1"/>
          <p:nvPr/>
        </p:nvSpPr>
        <p:spPr>
          <a:xfrm>
            <a:off x="612559" y="2663301"/>
            <a:ext cx="2574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RESTORE2/RESTORE mini</a:t>
            </a:r>
          </a:p>
          <a:p>
            <a:r>
              <a:rPr lang="en-GB" dirty="0"/>
              <a:t>Recognise Early Soft Signs, Take Observations, Respond, Escalate</a:t>
            </a:r>
          </a:p>
        </p:txBody>
      </p:sp>
    </p:spTree>
    <p:extLst>
      <p:ext uri="{BB962C8B-B14F-4D97-AF65-F5344CB8AC3E}">
        <p14:creationId xmlns:p14="http://schemas.microsoft.com/office/powerpoint/2010/main" val="365320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01869D1C492646B779EADDC9540D2F" ma:contentTypeVersion="11" ma:contentTypeDescription="Create a new document." ma:contentTypeScope="" ma:versionID="d32a9994f394448dcf9edda6fb944e0a">
  <xsd:schema xmlns:xsd="http://www.w3.org/2001/XMLSchema" xmlns:xs="http://www.w3.org/2001/XMLSchema" xmlns:p="http://schemas.microsoft.com/office/2006/metadata/properties" xmlns:ns3="871e668a-cd94-4889-b3d4-bca4952516f5" xmlns:ns4="ffc768a0-21cd-4200-a9e3-a688940344ad" targetNamespace="http://schemas.microsoft.com/office/2006/metadata/properties" ma:root="true" ma:fieldsID="6a6c349f110f28dcf1fe44dddd628c5d" ns3:_="" ns4:_="">
    <xsd:import namespace="871e668a-cd94-4889-b3d4-bca4952516f5"/>
    <xsd:import namespace="ffc768a0-21cd-4200-a9e3-a688940344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e668a-cd94-4889-b3d4-bca495251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768a0-21cd-4200-a9e3-a688940344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DF03A6-7A24-4EC7-B87B-B29840E8A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1e668a-cd94-4889-b3d4-bca4952516f5"/>
    <ds:schemaRef ds:uri="ffc768a0-21cd-4200-a9e3-a688940344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76B663-A2F2-42EE-BDE4-CF7C09C36C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48FD1A-CB1B-4781-B64D-4BA544019B87}">
  <ds:schemaRefs>
    <ds:schemaRef ds:uri="http://purl.org/dc/elements/1.1/"/>
    <ds:schemaRef ds:uri="http://schemas.microsoft.com/office/2006/metadata/properties"/>
    <ds:schemaRef ds:uri="871e668a-cd94-4889-b3d4-bca4952516f5"/>
    <ds:schemaRef ds:uri="ffc768a0-21cd-4200-a9e3-a688940344a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764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Managing the COVID – 19 pandemic in care homes</vt:lpstr>
      <vt:lpstr>Objectives of the session  </vt:lpstr>
      <vt:lpstr>Introduction to why COVID-19 management is needed in care homes</vt:lpstr>
      <vt:lpstr>Identifying resident with suspected COVID - 19</vt:lpstr>
      <vt:lpstr>Infection control precautions</vt:lpstr>
      <vt:lpstr>Staff training needs</vt:lpstr>
      <vt:lpstr>RESTORE2 – a detection and escalation tool for care homes</vt:lpstr>
      <vt:lpstr>PowerPoint Presentation</vt:lpstr>
      <vt:lpstr>Recognising deterioration and frailty levels</vt:lpstr>
      <vt:lpstr>Advance care plan review and escalation decision</vt:lpstr>
      <vt:lpstr>Residents that ‘walk with purpose’</vt:lpstr>
      <vt:lpstr>What else to consider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COVID – 19 pandemic in care homes</dc:title>
  <dc:creator>Dr Simone Ali</dc:creator>
  <cp:lastModifiedBy>Nikki Still</cp:lastModifiedBy>
  <cp:revision>4</cp:revision>
  <dcterms:created xsi:type="dcterms:W3CDTF">2020-04-02T09:34:22Z</dcterms:created>
  <dcterms:modified xsi:type="dcterms:W3CDTF">2020-04-29T08:21:12Z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0x0101007401869D1C492646B779EADDC9540D2F</vt:lpwstr>
  </property>
</Properties>
</file>