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7" r:id="rId15"/>
    <p:sldId id="266" r:id="rId16"/>
    <p:sldId id="268" r:id="rId17"/>
    <p:sldId id="270" r:id="rId18"/>
    <p:sldId id="271" r:id="rId19"/>
    <p:sldId id="273" r:id="rId20"/>
    <p:sldId id="274" r:id="rId21"/>
    <p:sldId id="269"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CF666-145C-4C80-86A3-ABBFC88F30DD}" v="58" dt="2020-04-20T18:10:31.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8" autoAdjust="0"/>
    <p:restoredTop sz="79119" autoAdjust="0"/>
  </p:normalViewPr>
  <p:slideViewPr>
    <p:cSldViewPr snapToGrid="0">
      <p:cViewPr varScale="1">
        <p:scale>
          <a:sx n="68" d="100"/>
          <a:sy n="68" d="100"/>
        </p:scale>
        <p:origin x="10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F078-61ED-4EBC-9B54-918EFC46F2EB}" type="datetimeFigureOut">
              <a:rPr lang="en-GB" smtClean="0"/>
              <a:t>29/04/2020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410EA-F347-4173-8B6B-44351B662123}" type="slidenum">
              <a:rPr lang="en-GB" smtClean="0"/>
              <a:t>‹#›</a:t>
            </a:fld>
            <a:endParaRPr lang="en-GB"/>
          </a:p>
        </p:txBody>
      </p:sp>
    </p:spTree>
    <p:extLst>
      <p:ext uri="{BB962C8B-B14F-4D97-AF65-F5344CB8AC3E}">
        <p14:creationId xmlns:p14="http://schemas.microsoft.com/office/powerpoint/2010/main" val="207675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410EA-F347-4173-8B6B-44351B662123}" type="slidenum">
              <a:rPr lang="en-GB" smtClean="0"/>
              <a:t>1</a:t>
            </a:fld>
            <a:endParaRPr lang="en-GB"/>
          </a:p>
        </p:txBody>
      </p:sp>
    </p:spTree>
    <p:extLst>
      <p:ext uri="{BB962C8B-B14F-4D97-AF65-F5344CB8AC3E}">
        <p14:creationId xmlns:p14="http://schemas.microsoft.com/office/powerpoint/2010/main" val="296868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410EA-F347-4173-8B6B-44351B662123}" type="slidenum">
              <a:rPr lang="en-GB" smtClean="0"/>
              <a:t>17</a:t>
            </a:fld>
            <a:endParaRPr lang="en-GB"/>
          </a:p>
        </p:txBody>
      </p:sp>
    </p:spTree>
    <p:extLst>
      <p:ext uri="{BB962C8B-B14F-4D97-AF65-F5344CB8AC3E}">
        <p14:creationId xmlns:p14="http://schemas.microsoft.com/office/powerpoint/2010/main" val="44496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Fever or a high temperature is the body’s response to fighting an infection, as it goes up a person may feel cold and shake/shiver.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Normal range 36-37 degrees </a:t>
            </a:r>
            <a:r>
              <a:rPr lang="en-GB" dirty="0" err="1"/>
              <a:t>celsius</a:t>
            </a:r>
            <a:endParaRPr lang="en-GB" dirty="0"/>
          </a:p>
          <a:p>
            <a:r>
              <a:rPr lang="en-GB" dirty="0"/>
              <a:t>Depending on how you measure a temperature the above normal temperature is slightly different:</a:t>
            </a:r>
          </a:p>
          <a:p>
            <a:pPr marL="171450" indent="-171450">
              <a:buFontTx/>
              <a:buChar char="-"/>
            </a:pPr>
            <a:r>
              <a:rPr lang="en-GB" dirty="0"/>
              <a:t>Orally greater than 37.5 Celsius</a:t>
            </a:r>
          </a:p>
          <a:p>
            <a:pPr marL="171450" indent="-171450">
              <a:buFontTx/>
              <a:buChar char="-"/>
            </a:pPr>
            <a:r>
              <a:rPr lang="en-GB" dirty="0"/>
              <a:t>Under arm (axillary) greater than 37.2 Celsius</a:t>
            </a:r>
          </a:p>
          <a:p>
            <a:pPr marL="171450" indent="-171450">
              <a:buFontTx/>
              <a:buChar char="-"/>
            </a:pPr>
            <a:r>
              <a:rPr lang="en-GB" dirty="0"/>
              <a:t>Tympanic (infrared on side of forehead) greater than 37.8 Celsius</a:t>
            </a:r>
          </a:p>
          <a:p>
            <a:pPr marL="171450" indent="-171450">
              <a:buFontTx/>
              <a:buChar char="-"/>
            </a:pPr>
            <a:r>
              <a:rPr lang="en-GB" dirty="0"/>
              <a:t>Rectally greater than 38 </a:t>
            </a:r>
            <a:r>
              <a:rPr lang="en-GB" dirty="0" err="1"/>
              <a:t>celcius</a:t>
            </a:r>
            <a:endParaRPr lang="en-GB" dirty="0"/>
          </a:p>
        </p:txBody>
      </p:sp>
      <p:sp>
        <p:nvSpPr>
          <p:cNvPr id="4" name="Slide Number Placeholder 3"/>
          <p:cNvSpPr>
            <a:spLocks noGrp="1"/>
          </p:cNvSpPr>
          <p:nvPr>
            <p:ph type="sldNum" sz="quarter" idx="5"/>
          </p:nvPr>
        </p:nvSpPr>
        <p:spPr/>
        <p:txBody>
          <a:bodyPr/>
          <a:lstStyle/>
          <a:p>
            <a:fld id="{551410EA-F347-4173-8B6B-44351B662123}" type="slidenum">
              <a:rPr lang="en-GB" smtClean="0"/>
              <a:t>7</a:t>
            </a:fld>
            <a:endParaRPr lang="en-GB"/>
          </a:p>
        </p:txBody>
      </p:sp>
    </p:spTree>
    <p:extLst>
      <p:ext uri="{BB962C8B-B14F-4D97-AF65-F5344CB8AC3E}">
        <p14:creationId xmlns:p14="http://schemas.microsoft.com/office/powerpoint/2010/main" val="424293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Non-Drug</a:t>
            </a:r>
          </a:p>
          <a:p>
            <a:pPr marL="171450" indent="-171450">
              <a:buFontTx/>
              <a:buChar char="-"/>
            </a:pPr>
            <a:r>
              <a:rPr lang="en-GB" dirty="0"/>
              <a:t>Reduce room temperature – but not to the point of shivering</a:t>
            </a:r>
          </a:p>
          <a:p>
            <a:pPr marL="171450" indent="-171450">
              <a:buFontTx/>
              <a:buChar char="-"/>
            </a:pPr>
            <a:r>
              <a:rPr lang="en-GB" dirty="0"/>
              <a:t>Wear loose clothes</a:t>
            </a:r>
          </a:p>
          <a:p>
            <a:pPr marL="171450" indent="-171450">
              <a:buFontTx/>
              <a:buChar char="-"/>
            </a:pPr>
            <a:r>
              <a:rPr lang="en-GB" dirty="0"/>
              <a:t>Cool face by using cold flannel or cloth</a:t>
            </a:r>
          </a:p>
          <a:p>
            <a:pPr marL="171450" indent="-171450">
              <a:buFontTx/>
              <a:buChar char="-"/>
            </a:pPr>
            <a:r>
              <a:rPr lang="en-GB" dirty="0"/>
              <a:t>Oral fluids</a:t>
            </a:r>
          </a:p>
          <a:p>
            <a:pPr marL="171450" indent="-171450">
              <a:buFontTx/>
              <a:buChar char="-"/>
            </a:pPr>
            <a:r>
              <a:rPr lang="en-GB" dirty="0"/>
              <a:t>Fans are not recommended (portable or not) due to risk of infectious agent being spread about</a:t>
            </a:r>
          </a:p>
          <a:p>
            <a:pPr marL="171450" indent="-171450">
              <a:buFontTx/>
              <a:buChar char="-"/>
            </a:pPr>
            <a:endParaRPr lang="en-GB" dirty="0"/>
          </a:p>
          <a:p>
            <a:r>
              <a:rPr lang="en-GB" dirty="0"/>
              <a:t>Drugs (Pharmacological)</a:t>
            </a:r>
          </a:p>
          <a:p>
            <a:pPr marL="171450" indent="-171450">
              <a:buFontTx/>
              <a:buChar char="-"/>
            </a:pPr>
            <a:r>
              <a:rPr lang="en-GB" dirty="0"/>
              <a:t>Paracetamol 500mg to 1 gram orally up to 4 times  a day (every 4-6 hours)</a:t>
            </a:r>
          </a:p>
          <a:p>
            <a:pPr marL="171450" indent="-171450">
              <a:buFontTx/>
              <a:buChar char="-"/>
            </a:pPr>
            <a:r>
              <a:rPr lang="en-GB" dirty="0"/>
              <a:t>It is not advised to use NSAIDS in those who may recover from COVID for fever management, if they are already taking regular NSAIDS for pain management the GP should be consulted as to whether to continue</a:t>
            </a:r>
          </a:p>
          <a:p>
            <a:pPr marL="628650" lvl="1" indent="-171450">
              <a:buFontTx/>
              <a:buChar char="-"/>
            </a:pPr>
            <a:r>
              <a:rPr lang="en-GB" dirty="0" err="1"/>
              <a:t>Ibroprofen</a:t>
            </a:r>
            <a:r>
              <a:rPr lang="en-GB" dirty="0"/>
              <a:t>/</a:t>
            </a:r>
            <a:r>
              <a:rPr lang="en-GB" dirty="0" err="1"/>
              <a:t>neurofen</a:t>
            </a:r>
            <a:r>
              <a:rPr lang="en-GB" dirty="0"/>
              <a:t>/diclofenac etc</a:t>
            </a:r>
          </a:p>
          <a:p>
            <a:pPr marL="171450" lvl="0" indent="-171450">
              <a:buFontTx/>
              <a:buChar char="-"/>
            </a:pPr>
            <a:r>
              <a:rPr lang="en-GB" dirty="0"/>
              <a:t>For those who are dying and continued high fever is a symptom then 4-6 hourly </a:t>
            </a:r>
            <a:r>
              <a:rPr lang="en-GB" dirty="0" err="1"/>
              <a:t>sc</a:t>
            </a:r>
            <a:r>
              <a:rPr lang="en-GB" dirty="0"/>
              <a:t> injection of Parecoxib 10-20mg can be given </a:t>
            </a:r>
          </a:p>
          <a:p>
            <a:pPr marL="0" indent="0">
              <a:buFontTx/>
              <a:buNone/>
            </a:pPr>
            <a:endParaRPr lang="en-GB" dirty="0"/>
          </a:p>
        </p:txBody>
      </p:sp>
      <p:sp>
        <p:nvSpPr>
          <p:cNvPr id="4" name="Slide Number Placeholder 3"/>
          <p:cNvSpPr>
            <a:spLocks noGrp="1"/>
          </p:cNvSpPr>
          <p:nvPr>
            <p:ph type="sldNum" sz="quarter" idx="5"/>
          </p:nvPr>
        </p:nvSpPr>
        <p:spPr/>
        <p:txBody>
          <a:bodyPr/>
          <a:lstStyle/>
          <a:p>
            <a:fld id="{551410EA-F347-4173-8B6B-44351B662123}" type="slidenum">
              <a:rPr lang="en-GB" smtClean="0"/>
              <a:t>8</a:t>
            </a:fld>
            <a:endParaRPr lang="en-GB"/>
          </a:p>
        </p:txBody>
      </p:sp>
    </p:spTree>
    <p:extLst>
      <p:ext uri="{BB962C8B-B14F-4D97-AF65-F5344CB8AC3E}">
        <p14:creationId xmlns:p14="http://schemas.microsoft.com/office/powerpoint/2010/main" val="183042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Protective reflex response to airway irritation</a:t>
            </a:r>
          </a:p>
          <a:p>
            <a:r>
              <a:rPr lang="en-GB" dirty="0"/>
              <a:t>Triggered by cough receptors or by conditions that cause airway distortion </a:t>
            </a:r>
          </a:p>
          <a:p>
            <a:pPr marL="0" indent="0">
              <a:buNone/>
            </a:pPr>
            <a:r>
              <a:rPr lang="en-GB" dirty="0"/>
              <a:t>Basic Hygiene: Cough/Sneeze/wiping/blowing nose</a:t>
            </a:r>
          </a:p>
          <a:p>
            <a:pPr>
              <a:buFontTx/>
              <a:buChar char="-"/>
            </a:pPr>
            <a:r>
              <a:rPr lang="en-GB" dirty="0"/>
              <a:t>Minimise cross transmission by</a:t>
            </a:r>
          </a:p>
          <a:p>
            <a:pPr lvl="1">
              <a:buFontTx/>
              <a:buChar char="-"/>
            </a:pPr>
            <a:r>
              <a:rPr lang="en-GB" dirty="0"/>
              <a:t>Catch it, bin it, kill it</a:t>
            </a:r>
          </a:p>
          <a:p>
            <a:pPr lvl="1">
              <a:buFontTx/>
              <a:buChar char="-"/>
            </a:pPr>
            <a:r>
              <a:rPr lang="en-GB" dirty="0"/>
              <a:t>Cover nose and mouth with tissue</a:t>
            </a:r>
          </a:p>
          <a:p>
            <a:pPr lvl="1">
              <a:buFontTx/>
              <a:buChar char="-"/>
            </a:pPr>
            <a:r>
              <a:rPr lang="en-GB" dirty="0"/>
              <a:t>Dispose of used tissue promptly in closed waste bin</a:t>
            </a:r>
          </a:p>
          <a:p>
            <a:pPr lvl="1">
              <a:buFontTx/>
              <a:buChar char="-"/>
            </a:pPr>
            <a:r>
              <a:rPr lang="en-GB" dirty="0"/>
              <a:t>Clean hands with soap and water, alcohol gel or hand wipes</a:t>
            </a:r>
          </a:p>
          <a:p>
            <a:pPr lvl="0">
              <a:buFontTx/>
              <a:buChar char="-"/>
            </a:pPr>
            <a:r>
              <a:rPr lang="en-GB" dirty="0"/>
              <a:t>Non Drug approaches – keep hydrated, honey and lemon, cough sweets/drops (</a:t>
            </a:r>
            <a:r>
              <a:rPr lang="en-GB" dirty="0" err="1"/>
              <a:t>mentol</a:t>
            </a:r>
            <a:r>
              <a:rPr lang="en-GB" dirty="0"/>
              <a:t> might help), elevate head, especially when sleeping, avoid smoking and if possible humidify the air</a:t>
            </a:r>
          </a:p>
          <a:p>
            <a:pPr lvl="0">
              <a:buFontTx/>
              <a:buChar char="-"/>
            </a:pPr>
            <a:r>
              <a:rPr lang="en-GB" dirty="0"/>
              <a:t>Pharmacological approaches are stepwise</a:t>
            </a:r>
          </a:p>
          <a:p>
            <a:pPr lvl="0">
              <a:buFontTx/>
              <a:buNone/>
            </a:pPr>
            <a:r>
              <a:rPr lang="en-GB" dirty="0"/>
              <a:t>	- even in the dying patients, optimising control of underlying asthmas/</a:t>
            </a:r>
            <a:r>
              <a:rPr lang="en-GB" dirty="0" err="1"/>
              <a:t>copd</a:t>
            </a:r>
            <a:r>
              <a:rPr lang="en-GB" dirty="0"/>
              <a:t> and hf may help symptoms, as might antibiotics if the GP feels there may be a secondary bacterial infection</a:t>
            </a:r>
          </a:p>
          <a:p>
            <a:pPr lvl="0">
              <a:buFontTx/>
              <a:buNone/>
            </a:pPr>
            <a:r>
              <a:rPr lang="en-GB" dirty="0"/>
              <a:t>- Stepwise medication is simple linctus, then codeine linctus, then morphine sulphate immediate release 2.5mg 4 hourly, if this is not working then seek specialist advice, they may benefit from higher doses and/or a continuous infusion of morphine via a syringe driver.</a:t>
            </a:r>
          </a:p>
          <a:p>
            <a:pPr lvl="1">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fld id="{551410EA-F347-4173-8B6B-44351B662123}" type="slidenum">
              <a:rPr lang="en-GB" smtClean="0"/>
              <a:t>9</a:t>
            </a:fld>
            <a:endParaRPr lang="en-GB"/>
          </a:p>
        </p:txBody>
      </p:sp>
    </p:spTree>
    <p:extLst>
      <p:ext uri="{BB962C8B-B14F-4D97-AF65-F5344CB8AC3E}">
        <p14:creationId xmlns:p14="http://schemas.microsoft.com/office/powerpoint/2010/main" val="171593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Due to existing co-morbidities</a:t>
            </a:r>
          </a:p>
          <a:p>
            <a:pPr marL="171450" indent="-171450">
              <a:buFont typeface="Arial" panose="020B0604020202020204" pitchFamily="34" charset="0"/>
              <a:buChar char="•"/>
            </a:pPr>
            <a:r>
              <a:rPr lang="en-GB" dirty="0"/>
              <a:t>From excessive coughing or immobility</a:t>
            </a:r>
          </a:p>
          <a:p>
            <a:pPr marL="171450" indent="-171450">
              <a:buFont typeface="Arial" panose="020B0604020202020204" pitchFamily="34" charset="0"/>
              <a:buChar char="•"/>
            </a:pPr>
            <a:r>
              <a:rPr lang="en-GB" dirty="0"/>
              <a:t>Use existing approaches where in place</a:t>
            </a:r>
          </a:p>
          <a:p>
            <a:pPr marL="914400" lvl="1" indent="-457200">
              <a:buFont typeface="Arial" panose="020B0604020202020204" pitchFamily="34" charset="0"/>
              <a:buChar char="•"/>
            </a:pPr>
            <a:r>
              <a:rPr lang="en-GB" sz="2800" dirty="0"/>
              <a:t>‘Pain ladder’ for mild pain and the patient doesn’t take regular painkillers</a:t>
            </a:r>
          </a:p>
          <a:p>
            <a:pPr marL="914400" lvl="1" indent="-457200">
              <a:buFont typeface="Arial" panose="020B0604020202020204" pitchFamily="34" charset="0"/>
              <a:buChar char="•"/>
            </a:pPr>
            <a:r>
              <a:rPr lang="en-GB" sz="2800" dirty="0"/>
              <a:t>Suggested starting doses of strong opioids where pain is more severe on the next slide</a:t>
            </a:r>
          </a:p>
          <a:p>
            <a:pPr marL="914400" lvl="1" indent="-457200">
              <a:buFont typeface="Arial" panose="020B0604020202020204" pitchFamily="34" charset="0"/>
              <a:buChar char="•"/>
            </a:pPr>
            <a:r>
              <a:rPr lang="en-GB" sz="2800" dirty="0"/>
              <a:t>Discuss with GP/Specialist Team if starting doses are not effective or patient already uses higher doses of strong opioids and their pain is not controlled when these are given</a:t>
            </a:r>
          </a:p>
          <a:p>
            <a:pPr marL="1371600" lvl="2" indent="-457200">
              <a:buFont typeface="Arial" panose="020B0604020202020204" pitchFamily="34" charset="0"/>
              <a:buChar char="•"/>
            </a:pPr>
            <a:r>
              <a:rPr lang="en-GB" sz="2800" dirty="0"/>
              <a:t>You need to be able to give the prescriber information on how many doses they have had so they can calculate a higher dose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Needing more than 3 extra doses a day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Total daily dose of oral morphine is over 120mg</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Concerns about side effects</a:t>
            </a:r>
          </a:p>
          <a:p>
            <a:pPr marL="1371600" lvl="2" indent="-457200">
              <a:buFont typeface="Arial" panose="020B0604020202020204" pitchFamily="34" charset="0"/>
              <a:buChar char="•"/>
            </a:pPr>
            <a:endParaRPr lang="en-GB" sz="2800" dirty="0"/>
          </a:p>
          <a:p>
            <a:pPr marL="914400" lvl="1" indent="-457200">
              <a:buFont typeface="Arial" panose="020B0604020202020204" pitchFamily="34" charset="0"/>
              <a:buChar char="•"/>
            </a:pPr>
            <a:r>
              <a:rPr lang="en-GB" sz="2800" dirty="0"/>
              <a:t>Strategies for patients who can’t swallow</a:t>
            </a:r>
          </a:p>
          <a:p>
            <a:endParaRPr lang="en-GB" dirty="0"/>
          </a:p>
        </p:txBody>
      </p:sp>
      <p:sp>
        <p:nvSpPr>
          <p:cNvPr id="4" name="Slide Number Placeholder 3"/>
          <p:cNvSpPr>
            <a:spLocks noGrp="1"/>
          </p:cNvSpPr>
          <p:nvPr>
            <p:ph type="sldNum" sz="quarter" idx="5"/>
          </p:nvPr>
        </p:nvSpPr>
        <p:spPr/>
        <p:txBody>
          <a:bodyPr/>
          <a:lstStyle/>
          <a:p>
            <a:fld id="{551410EA-F347-4173-8B6B-44351B662123}" type="slidenum">
              <a:rPr lang="en-GB" smtClean="0"/>
              <a:t>10</a:t>
            </a:fld>
            <a:endParaRPr lang="en-GB"/>
          </a:p>
        </p:txBody>
      </p:sp>
    </p:spTree>
    <p:extLst>
      <p:ext uri="{BB962C8B-B14F-4D97-AF65-F5344CB8AC3E}">
        <p14:creationId xmlns:p14="http://schemas.microsoft.com/office/powerpoint/2010/main" val="316572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410EA-F347-4173-8B6B-44351B662123}" type="slidenum">
              <a:rPr lang="en-GB" smtClean="0"/>
              <a:t>11</a:t>
            </a:fld>
            <a:endParaRPr lang="en-GB"/>
          </a:p>
        </p:txBody>
      </p:sp>
    </p:spTree>
    <p:extLst>
      <p:ext uri="{BB962C8B-B14F-4D97-AF65-F5344CB8AC3E}">
        <p14:creationId xmlns:p14="http://schemas.microsoft.com/office/powerpoint/2010/main" val="332478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410EA-F347-4173-8B6B-44351B662123}" type="slidenum">
              <a:rPr lang="en-GB" smtClean="0"/>
              <a:t>12</a:t>
            </a:fld>
            <a:endParaRPr lang="en-GB"/>
          </a:p>
        </p:txBody>
      </p:sp>
    </p:spTree>
    <p:extLst>
      <p:ext uri="{BB962C8B-B14F-4D97-AF65-F5344CB8AC3E}">
        <p14:creationId xmlns:p14="http://schemas.microsoft.com/office/powerpoint/2010/main" val="165761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410EA-F347-4173-8B6B-44351B662123}" type="slidenum">
              <a:rPr lang="en-GB" smtClean="0"/>
              <a:t>13</a:t>
            </a:fld>
            <a:endParaRPr lang="en-GB"/>
          </a:p>
        </p:txBody>
      </p:sp>
    </p:spTree>
    <p:extLst>
      <p:ext uri="{BB962C8B-B14F-4D97-AF65-F5344CB8AC3E}">
        <p14:creationId xmlns:p14="http://schemas.microsoft.com/office/powerpoint/2010/main" val="3981629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Non-pharmaceutical measures </a:t>
            </a:r>
          </a:p>
          <a:p>
            <a:r>
              <a:rPr lang="en-GB" dirty="0"/>
              <a:t>• Ensure effective communication and reorientation (for example explaining where the person is, who they are, and what your role is) and provide reassurance for people diagnosed with delirium </a:t>
            </a:r>
          </a:p>
          <a:p>
            <a:r>
              <a:rPr lang="en-GB" dirty="0"/>
              <a:t>• Ensure adequate care and supervision from family, friends and carers to help with this </a:t>
            </a:r>
          </a:p>
          <a:p>
            <a:r>
              <a:rPr lang="en-GB" dirty="0"/>
              <a:t>• Ensure that people and those looking after them have adequate access to medical input • Avoid moving people within and between rooms or care settings where possible and keep stimulation at a minimum </a:t>
            </a:r>
          </a:p>
          <a:p>
            <a:r>
              <a:rPr lang="en-GB" dirty="0"/>
              <a:t>• Ensure adequate lighting </a:t>
            </a:r>
          </a:p>
          <a:p>
            <a:r>
              <a:rPr lang="en-GB" dirty="0"/>
              <a:t>• Sometimes providing reassurance that delirium can be a typical symptom of infection can be helpful</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Management of this symptom, which is distressing for both relatives and staff (patients are usually unaware of what they are doing at this time) can be troublesome. Through use of the medications above, titrated appropriately, this can usually be managed effectively.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Prevention of delirium is better than cure, so meticulous adherence to delirium prevention strategies (orientation, prevention of constipation, management of hypoxia, etc) is essential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BSG recommends adoption of daily screening, using Single Question in Delirium (</a:t>
            </a:r>
            <a:r>
              <a:rPr lang="en-GB" dirty="0" err="1"/>
              <a:t>SQiD</a:t>
            </a:r>
            <a:r>
              <a:rPr lang="en-GB" dirty="0"/>
              <a:t>) and / or 4AT rapid test for delirium (https://www.the4at.com/) to detect early and treat cause, however if you are unfamiliar with this tool it may not be helpful in this situation</a:t>
            </a:r>
          </a:p>
          <a:p>
            <a:endParaRPr lang="en-GB" dirty="0"/>
          </a:p>
        </p:txBody>
      </p:sp>
      <p:sp>
        <p:nvSpPr>
          <p:cNvPr id="4" name="Slide Number Placeholder 3"/>
          <p:cNvSpPr>
            <a:spLocks noGrp="1"/>
          </p:cNvSpPr>
          <p:nvPr>
            <p:ph type="sldNum" sz="quarter" idx="5"/>
          </p:nvPr>
        </p:nvSpPr>
        <p:spPr/>
        <p:txBody>
          <a:bodyPr/>
          <a:lstStyle/>
          <a:p>
            <a:fld id="{551410EA-F347-4173-8B6B-44351B662123}" type="slidenum">
              <a:rPr lang="en-GB" smtClean="0"/>
              <a:t>16</a:t>
            </a:fld>
            <a:endParaRPr lang="en-GB"/>
          </a:p>
        </p:txBody>
      </p:sp>
    </p:spTree>
    <p:extLst>
      <p:ext uri="{BB962C8B-B14F-4D97-AF65-F5344CB8AC3E}">
        <p14:creationId xmlns:p14="http://schemas.microsoft.com/office/powerpoint/2010/main" val="1328913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5509-BF74-402B-B494-20291F2A1B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DD4018-9C97-4474-B7F7-9D46F83003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C99DDE-4159-4BDB-9BCB-22771CEF7141}"/>
              </a:ext>
            </a:extLst>
          </p:cNvPr>
          <p:cNvSpPr>
            <a:spLocks noGrp="1"/>
          </p:cNvSpPr>
          <p:nvPr>
            <p:ph type="dt" sz="half" idx="10"/>
          </p:nvPr>
        </p:nvSpPr>
        <p:spPr/>
        <p:txBody>
          <a:bodyPr/>
          <a:lstStyle/>
          <a:p>
            <a:fld id="{D57A166F-00FF-4D6F-A1CB-2A33C5B283BD}" type="datetimeFigureOut">
              <a:rPr lang="en-GB" smtClean="0"/>
              <a:t>29/04/2020</a:t>
            </a:fld>
            <a:endParaRPr lang="en-GB"/>
          </a:p>
        </p:txBody>
      </p:sp>
      <p:sp>
        <p:nvSpPr>
          <p:cNvPr id="5" name="Footer Placeholder 4">
            <a:extLst>
              <a:ext uri="{FF2B5EF4-FFF2-40B4-BE49-F238E27FC236}">
                <a16:creationId xmlns:a16="http://schemas.microsoft.com/office/drawing/2014/main" id="{89D483EA-4CB7-4EFA-B9A5-64CDBB1093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D84330-8510-4948-8069-46F8A6F27ED8}"/>
              </a:ext>
            </a:extLst>
          </p:cNvPr>
          <p:cNvSpPr>
            <a:spLocks noGrp="1"/>
          </p:cNvSpPr>
          <p:nvPr>
            <p:ph type="sldNum" sz="quarter" idx="12"/>
          </p:nvPr>
        </p:nvSpPr>
        <p:spPr/>
        <p:txBody>
          <a:bodyPr/>
          <a:lstStyle/>
          <a:p>
            <a:fld id="{2DAD94B6-30F7-48F8-A8C7-6B9F2B8AEA15}" type="slidenum">
              <a:rPr lang="en-GB" smtClean="0"/>
              <a:t>‹#›</a:t>
            </a:fld>
            <a:endParaRPr lang="en-GB"/>
          </a:p>
        </p:txBody>
      </p:sp>
    </p:spTree>
    <p:extLst>
      <p:ext uri="{BB962C8B-B14F-4D97-AF65-F5344CB8AC3E}">
        <p14:creationId xmlns:p14="http://schemas.microsoft.com/office/powerpoint/2010/main" val="421443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FF86F-F012-438A-9635-DE164895F7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0E1F2E-1E08-4086-93A7-2EE6946118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4BCA1F-814C-4AE2-B1AB-4325C9D6C915}"/>
              </a:ext>
            </a:extLst>
          </p:cNvPr>
          <p:cNvSpPr>
            <a:spLocks noGrp="1"/>
          </p:cNvSpPr>
          <p:nvPr>
            <p:ph type="dt" sz="half" idx="10"/>
          </p:nvPr>
        </p:nvSpPr>
        <p:spPr/>
        <p:txBody>
          <a:bodyPr/>
          <a:lstStyle/>
          <a:p>
            <a:fld id="{D57A166F-00FF-4D6F-A1CB-2A33C5B283BD}" type="datetimeFigureOut">
              <a:rPr lang="en-GB" smtClean="0"/>
              <a:t>29/04/2020</a:t>
            </a:fld>
            <a:endParaRPr lang="en-GB"/>
          </a:p>
        </p:txBody>
      </p:sp>
      <p:sp>
        <p:nvSpPr>
          <p:cNvPr id="5" name="Footer Placeholder 4">
            <a:extLst>
              <a:ext uri="{FF2B5EF4-FFF2-40B4-BE49-F238E27FC236}">
                <a16:creationId xmlns:a16="http://schemas.microsoft.com/office/drawing/2014/main" id="{DEB7284A-85F7-44DD-87BD-0478A0AFBD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915F23-6F31-4FB2-BE57-38C67CB50F0E}"/>
              </a:ext>
            </a:extLst>
          </p:cNvPr>
          <p:cNvSpPr>
            <a:spLocks noGrp="1"/>
          </p:cNvSpPr>
          <p:nvPr>
            <p:ph type="sldNum" sz="quarter" idx="12"/>
          </p:nvPr>
        </p:nvSpPr>
        <p:spPr/>
        <p:txBody>
          <a:bodyPr/>
          <a:lstStyle/>
          <a:p>
            <a:fld id="{2DAD94B6-30F7-48F8-A8C7-6B9F2B8AEA15}" type="slidenum">
              <a:rPr lang="en-GB" smtClean="0"/>
              <a:t>‹#›</a:t>
            </a:fld>
            <a:endParaRPr lang="en-GB"/>
          </a:p>
        </p:txBody>
      </p:sp>
    </p:spTree>
    <p:extLst>
      <p:ext uri="{BB962C8B-B14F-4D97-AF65-F5344CB8AC3E}">
        <p14:creationId xmlns:p14="http://schemas.microsoft.com/office/powerpoint/2010/main" val="386155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71E15E-C315-474C-A983-3804AC9AD2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2A95D2-65DA-4B48-AE0F-30758C4D73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D9AC62-8B4C-4CA7-BB38-DE3BCC83F805}"/>
              </a:ext>
            </a:extLst>
          </p:cNvPr>
          <p:cNvSpPr>
            <a:spLocks noGrp="1"/>
          </p:cNvSpPr>
          <p:nvPr>
            <p:ph type="dt" sz="half" idx="10"/>
          </p:nvPr>
        </p:nvSpPr>
        <p:spPr/>
        <p:txBody>
          <a:bodyPr/>
          <a:lstStyle/>
          <a:p>
            <a:fld id="{D57A166F-00FF-4D6F-A1CB-2A33C5B283BD}" type="datetimeFigureOut">
              <a:rPr lang="en-GB" smtClean="0"/>
              <a:t>29/04/2020</a:t>
            </a:fld>
            <a:endParaRPr lang="en-GB"/>
          </a:p>
        </p:txBody>
      </p:sp>
      <p:sp>
        <p:nvSpPr>
          <p:cNvPr id="5" name="Footer Placeholder 4">
            <a:extLst>
              <a:ext uri="{FF2B5EF4-FFF2-40B4-BE49-F238E27FC236}">
                <a16:creationId xmlns:a16="http://schemas.microsoft.com/office/drawing/2014/main" id="{3063BA70-BC4F-457C-BB76-1A14B49AC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BEFF1-81F1-4923-BFF2-FE0D43C4CB31}"/>
              </a:ext>
            </a:extLst>
          </p:cNvPr>
          <p:cNvSpPr>
            <a:spLocks noGrp="1"/>
          </p:cNvSpPr>
          <p:nvPr>
            <p:ph type="sldNum" sz="quarter" idx="12"/>
          </p:nvPr>
        </p:nvSpPr>
        <p:spPr/>
        <p:txBody>
          <a:bodyPr/>
          <a:lstStyle/>
          <a:p>
            <a:fld id="{2DAD94B6-30F7-48F8-A8C7-6B9F2B8AEA15}" type="slidenum">
              <a:rPr lang="en-GB" smtClean="0"/>
              <a:t>‹#›</a:t>
            </a:fld>
            <a:endParaRPr lang="en-GB"/>
          </a:p>
        </p:txBody>
      </p:sp>
    </p:spTree>
    <p:extLst>
      <p:ext uri="{BB962C8B-B14F-4D97-AF65-F5344CB8AC3E}">
        <p14:creationId xmlns:p14="http://schemas.microsoft.com/office/powerpoint/2010/main" val="252282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AEBE-B3E0-4DEF-9681-5C98360EE7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70D352-2B98-48A7-AFAC-7C7D68EB31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EA9B84-8101-42E4-B220-FE6595E49D2E}"/>
              </a:ext>
            </a:extLst>
          </p:cNvPr>
          <p:cNvSpPr>
            <a:spLocks noGrp="1"/>
          </p:cNvSpPr>
          <p:nvPr>
            <p:ph type="dt" sz="half" idx="10"/>
          </p:nvPr>
        </p:nvSpPr>
        <p:spPr/>
        <p:txBody>
          <a:bodyPr/>
          <a:lstStyle/>
          <a:p>
            <a:fld id="{D57A166F-00FF-4D6F-A1CB-2A33C5B283BD}" type="datetimeFigureOut">
              <a:rPr lang="en-GB" smtClean="0"/>
              <a:t>29/04/2020</a:t>
            </a:fld>
            <a:endParaRPr lang="en-GB"/>
          </a:p>
        </p:txBody>
      </p:sp>
      <p:sp>
        <p:nvSpPr>
          <p:cNvPr id="5" name="Footer Placeholder 4">
            <a:extLst>
              <a:ext uri="{FF2B5EF4-FFF2-40B4-BE49-F238E27FC236}">
                <a16:creationId xmlns:a16="http://schemas.microsoft.com/office/drawing/2014/main" id="{FAC0188F-B0C8-4DB5-920B-E2BA99A2B6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91F39D-8A3C-487B-A58D-3079821391E0}"/>
              </a:ext>
            </a:extLst>
          </p:cNvPr>
          <p:cNvSpPr>
            <a:spLocks noGrp="1"/>
          </p:cNvSpPr>
          <p:nvPr>
            <p:ph type="sldNum" sz="quarter" idx="12"/>
          </p:nvPr>
        </p:nvSpPr>
        <p:spPr/>
        <p:txBody>
          <a:bodyPr/>
          <a:lstStyle/>
          <a:p>
            <a:fld id="{2DAD94B6-30F7-48F8-A8C7-6B9F2B8AEA15}" type="slidenum">
              <a:rPr lang="en-GB" smtClean="0"/>
              <a:t>‹#›</a:t>
            </a:fld>
            <a:endParaRPr lang="en-GB"/>
          </a:p>
        </p:txBody>
      </p:sp>
    </p:spTree>
    <p:extLst>
      <p:ext uri="{BB962C8B-B14F-4D97-AF65-F5344CB8AC3E}">
        <p14:creationId xmlns:p14="http://schemas.microsoft.com/office/powerpoint/2010/main" val="140801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969A-8A9C-491D-8FD7-400ED0AA44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D9B012B-D054-45BC-A87E-16AC85AC5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6600D8-A061-46A7-9474-91FA63E61212}"/>
              </a:ext>
            </a:extLst>
          </p:cNvPr>
          <p:cNvSpPr>
            <a:spLocks noGrp="1"/>
          </p:cNvSpPr>
          <p:nvPr>
            <p:ph type="dt" sz="half" idx="10"/>
          </p:nvPr>
        </p:nvSpPr>
        <p:spPr/>
        <p:txBody>
          <a:bodyPr/>
          <a:lstStyle/>
          <a:p>
            <a:fld id="{D57A166F-00FF-4D6F-A1CB-2A33C5B283BD}" type="datetimeFigureOut">
              <a:rPr lang="en-GB" smtClean="0"/>
              <a:t>29/04/2020</a:t>
            </a:fld>
            <a:endParaRPr lang="en-GB"/>
          </a:p>
        </p:txBody>
      </p:sp>
      <p:sp>
        <p:nvSpPr>
          <p:cNvPr id="5" name="Footer Placeholder 4">
            <a:extLst>
              <a:ext uri="{FF2B5EF4-FFF2-40B4-BE49-F238E27FC236}">
                <a16:creationId xmlns:a16="http://schemas.microsoft.com/office/drawing/2014/main" id="{8AA1C7EB-65DC-4ADE-9C19-02EDB0F978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C2B1F2-B5C6-4E94-9D26-033C206FF793}"/>
              </a:ext>
            </a:extLst>
          </p:cNvPr>
          <p:cNvSpPr>
            <a:spLocks noGrp="1"/>
          </p:cNvSpPr>
          <p:nvPr>
            <p:ph type="sldNum" sz="quarter" idx="12"/>
          </p:nvPr>
        </p:nvSpPr>
        <p:spPr/>
        <p:txBody>
          <a:bodyPr/>
          <a:lstStyle/>
          <a:p>
            <a:fld id="{2DAD94B6-30F7-48F8-A8C7-6B9F2B8AEA15}" type="slidenum">
              <a:rPr lang="en-GB" smtClean="0"/>
              <a:t>‹#›</a:t>
            </a:fld>
            <a:endParaRPr lang="en-GB"/>
          </a:p>
        </p:txBody>
      </p:sp>
    </p:spTree>
    <p:extLst>
      <p:ext uri="{BB962C8B-B14F-4D97-AF65-F5344CB8AC3E}">
        <p14:creationId xmlns:p14="http://schemas.microsoft.com/office/powerpoint/2010/main" val="32707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BD260-0905-4159-A4FC-B62A9CE208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E3938E-BA6A-4075-8CC3-959A8BC7F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27C077-6C73-4A74-BF26-30E6692277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A0A790-0F08-4044-84DC-5EDC17452FC9}"/>
              </a:ext>
            </a:extLst>
          </p:cNvPr>
          <p:cNvSpPr>
            <a:spLocks noGrp="1"/>
          </p:cNvSpPr>
          <p:nvPr>
            <p:ph type="dt" sz="half" idx="10"/>
          </p:nvPr>
        </p:nvSpPr>
        <p:spPr/>
        <p:txBody>
          <a:bodyPr/>
          <a:lstStyle/>
          <a:p>
            <a:fld id="{D57A166F-00FF-4D6F-A1CB-2A33C5B283BD}" type="datetimeFigureOut">
              <a:rPr lang="en-GB" smtClean="0"/>
              <a:t>29/04/2020</a:t>
            </a:fld>
            <a:endParaRPr lang="en-GB"/>
          </a:p>
        </p:txBody>
      </p:sp>
      <p:sp>
        <p:nvSpPr>
          <p:cNvPr id="6" name="Footer Placeholder 5">
            <a:extLst>
              <a:ext uri="{FF2B5EF4-FFF2-40B4-BE49-F238E27FC236}">
                <a16:creationId xmlns:a16="http://schemas.microsoft.com/office/drawing/2014/main" id="{A5643D55-91D0-4540-A0D5-C418A2DB49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3C73A4-DBA7-4376-A2C3-56602E71A7AD}"/>
              </a:ext>
            </a:extLst>
          </p:cNvPr>
          <p:cNvSpPr>
            <a:spLocks noGrp="1"/>
          </p:cNvSpPr>
          <p:nvPr>
            <p:ph type="sldNum" sz="quarter" idx="12"/>
          </p:nvPr>
        </p:nvSpPr>
        <p:spPr/>
        <p:txBody>
          <a:bodyPr/>
          <a:lstStyle/>
          <a:p>
            <a:fld id="{2DAD94B6-30F7-48F8-A8C7-6B9F2B8AEA15}" type="slidenum">
              <a:rPr lang="en-GB" smtClean="0"/>
              <a:t>‹#›</a:t>
            </a:fld>
            <a:endParaRPr lang="en-GB"/>
          </a:p>
        </p:txBody>
      </p:sp>
    </p:spTree>
    <p:extLst>
      <p:ext uri="{BB962C8B-B14F-4D97-AF65-F5344CB8AC3E}">
        <p14:creationId xmlns:p14="http://schemas.microsoft.com/office/powerpoint/2010/main" val="28125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7323-4910-493D-B4F4-A64D4DE3EF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28E645-CB08-433E-AA31-3B31464D08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A2000A-D12C-4820-82D0-3713549572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0944E6-36A2-4D2B-9F3D-29EF3A3E83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D084D1-AF4F-4F48-A3DA-1228A67EC2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EF5D63-2C48-4EDA-867D-22F8E4BD707B}"/>
              </a:ext>
            </a:extLst>
          </p:cNvPr>
          <p:cNvSpPr>
            <a:spLocks noGrp="1"/>
          </p:cNvSpPr>
          <p:nvPr>
            <p:ph type="dt" sz="half" idx="10"/>
          </p:nvPr>
        </p:nvSpPr>
        <p:spPr/>
        <p:txBody>
          <a:bodyPr/>
          <a:lstStyle/>
          <a:p>
            <a:fld id="{D57A166F-00FF-4D6F-A1CB-2A33C5B283BD}" type="datetimeFigureOut">
              <a:rPr lang="en-GB" smtClean="0"/>
              <a:t>29/04/2020</a:t>
            </a:fld>
            <a:endParaRPr lang="en-GB"/>
          </a:p>
        </p:txBody>
      </p:sp>
      <p:sp>
        <p:nvSpPr>
          <p:cNvPr id="8" name="Footer Placeholder 7">
            <a:extLst>
              <a:ext uri="{FF2B5EF4-FFF2-40B4-BE49-F238E27FC236}">
                <a16:creationId xmlns:a16="http://schemas.microsoft.com/office/drawing/2014/main" id="{B49408D4-664F-4534-9CDA-BBF35D504E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039738-C5C8-425E-84C9-4DCB1C29F346}"/>
              </a:ext>
            </a:extLst>
          </p:cNvPr>
          <p:cNvSpPr>
            <a:spLocks noGrp="1"/>
          </p:cNvSpPr>
          <p:nvPr>
            <p:ph type="sldNum" sz="quarter" idx="12"/>
          </p:nvPr>
        </p:nvSpPr>
        <p:spPr/>
        <p:txBody>
          <a:bodyPr/>
          <a:lstStyle/>
          <a:p>
            <a:fld id="{2DAD94B6-30F7-48F8-A8C7-6B9F2B8AEA15}" type="slidenum">
              <a:rPr lang="en-GB" smtClean="0"/>
              <a:t>‹#›</a:t>
            </a:fld>
            <a:endParaRPr lang="en-GB"/>
          </a:p>
        </p:txBody>
      </p:sp>
    </p:spTree>
    <p:extLst>
      <p:ext uri="{BB962C8B-B14F-4D97-AF65-F5344CB8AC3E}">
        <p14:creationId xmlns:p14="http://schemas.microsoft.com/office/powerpoint/2010/main" val="88401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FDFAD-ED47-4CD0-9DA7-F778EC4B5A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43304C-025B-42F5-8E98-3C23C7E77066}"/>
              </a:ext>
            </a:extLst>
          </p:cNvPr>
          <p:cNvSpPr>
            <a:spLocks noGrp="1"/>
          </p:cNvSpPr>
          <p:nvPr>
            <p:ph type="dt" sz="half" idx="10"/>
          </p:nvPr>
        </p:nvSpPr>
        <p:spPr/>
        <p:txBody>
          <a:bodyPr/>
          <a:lstStyle/>
          <a:p>
            <a:fld id="{D57A166F-00FF-4D6F-A1CB-2A33C5B283BD}" type="datetimeFigureOut">
              <a:rPr lang="en-GB" smtClean="0"/>
              <a:t>29/04/2020</a:t>
            </a:fld>
            <a:endParaRPr lang="en-GB"/>
          </a:p>
        </p:txBody>
      </p:sp>
      <p:sp>
        <p:nvSpPr>
          <p:cNvPr id="4" name="Footer Placeholder 3">
            <a:extLst>
              <a:ext uri="{FF2B5EF4-FFF2-40B4-BE49-F238E27FC236}">
                <a16:creationId xmlns:a16="http://schemas.microsoft.com/office/drawing/2014/main" id="{AACF07BC-08A0-474A-9EF7-3DA010315C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B48AC7-2199-4503-B38C-9B659FA72766}"/>
              </a:ext>
            </a:extLst>
          </p:cNvPr>
          <p:cNvSpPr>
            <a:spLocks noGrp="1"/>
          </p:cNvSpPr>
          <p:nvPr>
            <p:ph type="sldNum" sz="quarter" idx="12"/>
          </p:nvPr>
        </p:nvSpPr>
        <p:spPr/>
        <p:txBody>
          <a:bodyPr/>
          <a:lstStyle/>
          <a:p>
            <a:fld id="{2DAD94B6-30F7-48F8-A8C7-6B9F2B8AEA15}" type="slidenum">
              <a:rPr lang="en-GB" smtClean="0"/>
              <a:t>‹#›</a:t>
            </a:fld>
            <a:endParaRPr lang="en-GB"/>
          </a:p>
        </p:txBody>
      </p:sp>
    </p:spTree>
    <p:extLst>
      <p:ext uri="{BB962C8B-B14F-4D97-AF65-F5344CB8AC3E}">
        <p14:creationId xmlns:p14="http://schemas.microsoft.com/office/powerpoint/2010/main" val="300518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D08BB6-CB4E-439F-A9AD-037799A99738}"/>
              </a:ext>
            </a:extLst>
          </p:cNvPr>
          <p:cNvSpPr>
            <a:spLocks noGrp="1"/>
          </p:cNvSpPr>
          <p:nvPr>
            <p:ph type="dt" sz="half" idx="10"/>
          </p:nvPr>
        </p:nvSpPr>
        <p:spPr/>
        <p:txBody>
          <a:bodyPr/>
          <a:lstStyle/>
          <a:p>
            <a:fld id="{D57A166F-00FF-4D6F-A1CB-2A33C5B283BD}" type="datetimeFigureOut">
              <a:rPr lang="en-GB" smtClean="0"/>
              <a:t>29/04/2020</a:t>
            </a:fld>
            <a:endParaRPr lang="en-GB"/>
          </a:p>
        </p:txBody>
      </p:sp>
      <p:sp>
        <p:nvSpPr>
          <p:cNvPr id="3" name="Footer Placeholder 2">
            <a:extLst>
              <a:ext uri="{FF2B5EF4-FFF2-40B4-BE49-F238E27FC236}">
                <a16:creationId xmlns:a16="http://schemas.microsoft.com/office/drawing/2014/main" id="{FE8E3EA7-EBB7-4B94-B952-3FDC1253FB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8E3BE6-71EB-4533-8D05-A120E9E74D0F}"/>
              </a:ext>
            </a:extLst>
          </p:cNvPr>
          <p:cNvSpPr>
            <a:spLocks noGrp="1"/>
          </p:cNvSpPr>
          <p:nvPr>
            <p:ph type="sldNum" sz="quarter" idx="12"/>
          </p:nvPr>
        </p:nvSpPr>
        <p:spPr/>
        <p:txBody>
          <a:bodyPr/>
          <a:lstStyle/>
          <a:p>
            <a:fld id="{2DAD94B6-30F7-48F8-A8C7-6B9F2B8AEA15}" type="slidenum">
              <a:rPr lang="en-GB" smtClean="0"/>
              <a:t>‹#›</a:t>
            </a:fld>
            <a:endParaRPr lang="en-GB"/>
          </a:p>
        </p:txBody>
      </p:sp>
    </p:spTree>
    <p:extLst>
      <p:ext uri="{BB962C8B-B14F-4D97-AF65-F5344CB8AC3E}">
        <p14:creationId xmlns:p14="http://schemas.microsoft.com/office/powerpoint/2010/main" val="130017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18CC-263B-468B-B391-4B6569699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91E294-901C-4529-8CF6-88E850960E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A9A1AE-05A2-44C9-AE8B-DC6B2E556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E4015-F0B7-4E76-8CF8-BE3E66828DC4}"/>
              </a:ext>
            </a:extLst>
          </p:cNvPr>
          <p:cNvSpPr>
            <a:spLocks noGrp="1"/>
          </p:cNvSpPr>
          <p:nvPr>
            <p:ph type="dt" sz="half" idx="10"/>
          </p:nvPr>
        </p:nvSpPr>
        <p:spPr/>
        <p:txBody>
          <a:bodyPr/>
          <a:lstStyle/>
          <a:p>
            <a:fld id="{D57A166F-00FF-4D6F-A1CB-2A33C5B283BD}" type="datetimeFigureOut">
              <a:rPr lang="en-GB" smtClean="0"/>
              <a:t>29/04/2020</a:t>
            </a:fld>
            <a:endParaRPr lang="en-GB"/>
          </a:p>
        </p:txBody>
      </p:sp>
      <p:sp>
        <p:nvSpPr>
          <p:cNvPr id="6" name="Footer Placeholder 5">
            <a:extLst>
              <a:ext uri="{FF2B5EF4-FFF2-40B4-BE49-F238E27FC236}">
                <a16:creationId xmlns:a16="http://schemas.microsoft.com/office/drawing/2014/main" id="{E75ED592-7ECF-40B4-A2F5-2397134507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16B3ED-8C7D-4D13-95F1-2E5EAB2A7630}"/>
              </a:ext>
            </a:extLst>
          </p:cNvPr>
          <p:cNvSpPr>
            <a:spLocks noGrp="1"/>
          </p:cNvSpPr>
          <p:nvPr>
            <p:ph type="sldNum" sz="quarter" idx="12"/>
          </p:nvPr>
        </p:nvSpPr>
        <p:spPr/>
        <p:txBody>
          <a:bodyPr/>
          <a:lstStyle/>
          <a:p>
            <a:fld id="{2DAD94B6-30F7-48F8-A8C7-6B9F2B8AEA15}" type="slidenum">
              <a:rPr lang="en-GB" smtClean="0"/>
              <a:t>‹#›</a:t>
            </a:fld>
            <a:endParaRPr lang="en-GB"/>
          </a:p>
        </p:txBody>
      </p:sp>
    </p:spTree>
    <p:extLst>
      <p:ext uri="{BB962C8B-B14F-4D97-AF65-F5344CB8AC3E}">
        <p14:creationId xmlns:p14="http://schemas.microsoft.com/office/powerpoint/2010/main" val="60557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6E47-256F-476F-8664-0D00E50A8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020107-6AED-4CDD-8669-1D0833F299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6DF83F-6A15-4C9B-9064-86AE5FC48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21CD11-75B6-47B1-9D08-3C423374D83F}"/>
              </a:ext>
            </a:extLst>
          </p:cNvPr>
          <p:cNvSpPr>
            <a:spLocks noGrp="1"/>
          </p:cNvSpPr>
          <p:nvPr>
            <p:ph type="dt" sz="half" idx="10"/>
          </p:nvPr>
        </p:nvSpPr>
        <p:spPr/>
        <p:txBody>
          <a:bodyPr/>
          <a:lstStyle/>
          <a:p>
            <a:fld id="{D57A166F-00FF-4D6F-A1CB-2A33C5B283BD}" type="datetimeFigureOut">
              <a:rPr lang="en-GB" smtClean="0"/>
              <a:t>29/04/2020</a:t>
            </a:fld>
            <a:endParaRPr lang="en-GB"/>
          </a:p>
        </p:txBody>
      </p:sp>
      <p:sp>
        <p:nvSpPr>
          <p:cNvPr id="6" name="Footer Placeholder 5">
            <a:extLst>
              <a:ext uri="{FF2B5EF4-FFF2-40B4-BE49-F238E27FC236}">
                <a16:creationId xmlns:a16="http://schemas.microsoft.com/office/drawing/2014/main" id="{D1EBEAE6-0CDA-41E0-BE5E-BEEFE9B2B5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C90161-D306-44C6-97FA-43DBC960085F}"/>
              </a:ext>
            </a:extLst>
          </p:cNvPr>
          <p:cNvSpPr>
            <a:spLocks noGrp="1"/>
          </p:cNvSpPr>
          <p:nvPr>
            <p:ph type="sldNum" sz="quarter" idx="12"/>
          </p:nvPr>
        </p:nvSpPr>
        <p:spPr/>
        <p:txBody>
          <a:bodyPr/>
          <a:lstStyle/>
          <a:p>
            <a:fld id="{2DAD94B6-30F7-48F8-A8C7-6B9F2B8AEA15}" type="slidenum">
              <a:rPr lang="en-GB" smtClean="0"/>
              <a:t>‹#›</a:t>
            </a:fld>
            <a:endParaRPr lang="en-GB"/>
          </a:p>
        </p:txBody>
      </p:sp>
    </p:spTree>
    <p:extLst>
      <p:ext uri="{BB962C8B-B14F-4D97-AF65-F5344CB8AC3E}">
        <p14:creationId xmlns:p14="http://schemas.microsoft.com/office/powerpoint/2010/main" val="71653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68A06-3D55-41E3-9EE4-772968402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2CBCA1-B736-4E3F-83A6-A27EEEDE28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2EACB5-A43A-44E2-A46E-A4BE3FDAE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A166F-00FF-4D6F-A1CB-2A33C5B283BD}" type="datetimeFigureOut">
              <a:rPr lang="en-GB" smtClean="0"/>
              <a:t>29/04/2020</a:t>
            </a:fld>
            <a:endParaRPr lang="en-GB"/>
          </a:p>
        </p:txBody>
      </p:sp>
      <p:sp>
        <p:nvSpPr>
          <p:cNvPr id="5" name="Footer Placeholder 4">
            <a:extLst>
              <a:ext uri="{FF2B5EF4-FFF2-40B4-BE49-F238E27FC236}">
                <a16:creationId xmlns:a16="http://schemas.microsoft.com/office/drawing/2014/main" id="{B2C469A1-A971-4DDE-905F-11F756122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261CD3-A733-4981-B71D-AAEA007D1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D94B6-30F7-48F8-A8C7-6B9F2B8AEA15}" type="slidenum">
              <a:rPr lang="en-GB" smtClean="0"/>
              <a:t>‹#›</a:t>
            </a:fld>
            <a:endParaRPr lang="en-GB"/>
          </a:p>
        </p:txBody>
      </p:sp>
    </p:spTree>
    <p:extLst>
      <p:ext uri="{BB962C8B-B14F-4D97-AF65-F5344CB8AC3E}">
        <p14:creationId xmlns:p14="http://schemas.microsoft.com/office/powerpoint/2010/main" val="1917748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gs.org.uk/resources/covid-19-end-of-life-care-in-older-people" TargetMode="External"/><Relationship Id="rId2" Type="http://schemas.openxmlformats.org/officeDocument/2006/relationships/hyperlink" Target="http://www.elearning.rcgp.org.uk/" TargetMode="External"/><Relationship Id="rId1" Type="http://schemas.openxmlformats.org/officeDocument/2006/relationships/slideLayout" Target="../slideLayouts/slideLayout2.xml"/><Relationship Id="rId5" Type="http://schemas.openxmlformats.org/officeDocument/2006/relationships/hyperlink" Target="https://www.hospiceuk.org/what-we-offer/clinical-and-care-support/what-to-expect/caring-for-your-dying-relative-at-home-with-covid-19" TargetMode="External"/><Relationship Id="rId4" Type="http://schemas.openxmlformats.org/officeDocument/2006/relationships/hyperlink" Target="http://www.sussexccgs.nhs.uk/wp-content/uploads/2020/04/11.-One-page-Summary-of-Palliative-pharmacological-options.-Local-Guidance-v3.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4C0395-6AC2-4D86-AA73-ADC897709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6787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87BDD-B99F-40CC-A835-700D9700A253}"/>
              </a:ext>
            </a:extLst>
          </p:cNvPr>
          <p:cNvSpPr>
            <a:spLocks noGrp="1"/>
          </p:cNvSpPr>
          <p:nvPr>
            <p:ph type="ctrTitle"/>
          </p:nvPr>
        </p:nvSpPr>
        <p:spPr>
          <a:xfrm>
            <a:off x="841249" y="1523878"/>
            <a:ext cx="7458605" cy="3810245"/>
          </a:xfrm>
        </p:spPr>
        <p:txBody>
          <a:bodyPr anchor="ctr">
            <a:normAutofit/>
          </a:bodyPr>
          <a:lstStyle/>
          <a:p>
            <a:pPr algn="l"/>
            <a:r>
              <a:rPr lang="en-GB" sz="6700" dirty="0">
                <a:solidFill>
                  <a:srgbClr val="FFFFFF"/>
                </a:solidFill>
              </a:rPr>
              <a:t>Symptom Management in end-of-life care</a:t>
            </a:r>
            <a:br>
              <a:rPr lang="en-GB" sz="6700" dirty="0">
                <a:solidFill>
                  <a:srgbClr val="FFFFFF"/>
                </a:solidFill>
              </a:rPr>
            </a:br>
            <a:r>
              <a:rPr lang="en-GB" sz="6700" dirty="0">
                <a:solidFill>
                  <a:srgbClr val="FFFFFF"/>
                </a:solidFill>
              </a:rPr>
              <a:t>Focus on COVID-19</a:t>
            </a:r>
          </a:p>
        </p:txBody>
      </p:sp>
      <p:sp>
        <p:nvSpPr>
          <p:cNvPr id="3" name="Subtitle 2">
            <a:extLst>
              <a:ext uri="{FF2B5EF4-FFF2-40B4-BE49-F238E27FC236}">
                <a16:creationId xmlns:a16="http://schemas.microsoft.com/office/drawing/2014/main" id="{F45C0348-3D45-430C-AB77-A0EC72BBD5D3}"/>
              </a:ext>
            </a:extLst>
          </p:cNvPr>
          <p:cNvSpPr>
            <a:spLocks noGrp="1"/>
          </p:cNvSpPr>
          <p:nvPr>
            <p:ph type="subTitle" idx="1"/>
          </p:nvPr>
        </p:nvSpPr>
        <p:spPr>
          <a:xfrm>
            <a:off x="8989454" y="1523878"/>
            <a:ext cx="2679085" cy="3810245"/>
          </a:xfrm>
        </p:spPr>
        <p:txBody>
          <a:bodyPr anchor="ctr">
            <a:normAutofit/>
          </a:bodyPr>
          <a:lstStyle/>
          <a:p>
            <a:pPr algn="r"/>
            <a:r>
              <a:rPr lang="en-GB" dirty="0"/>
              <a:t>Martlets Hospice </a:t>
            </a:r>
          </a:p>
        </p:txBody>
      </p:sp>
    </p:spTree>
    <p:extLst>
      <p:ext uri="{BB962C8B-B14F-4D97-AF65-F5344CB8AC3E}">
        <p14:creationId xmlns:p14="http://schemas.microsoft.com/office/powerpoint/2010/main" val="225682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9783C-1976-4E12-864E-2B8CF8E8F55F}"/>
              </a:ext>
            </a:extLst>
          </p:cNvPr>
          <p:cNvSpPr>
            <a:spLocks noGrp="1"/>
          </p:cNvSpPr>
          <p:nvPr>
            <p:ph type="title"/>
          </p:nvPr>
        </p:nvSpPr>
        <p:spPr>
          <a:xfrm>
            <a:off x="838200" y="624568"/>
            <a:ext cx="3766457" cy="5412920"/>
          </a:xfrm>
        </p:spPr>
        <p:txBody>
          <a:bodyPr>
            <a:normAutofit/>
          </a:bodyPr>
          <a:lstStyle/>
          <a:p>
            <a:r>
              <a:rPr lang="en-GB" dirty="0">
                <a:solidFill>
                  <a:srgbClr val="FFFFFF"/>
                </a:solidFill>
              </a:rPr>
              <a:t>PAIN</a:t>
            </a:r>
          </a:p>
        </p:txBody>
      </p:sp>
      <p:sp>
        <p:nvSpPr>
          <p:cNvPr id="3" name="Content Placeholder 2">
            <a:extLst>
              <a:ext uri="{FF2B5EF4-FFF2-40B4-BE49-F238E27FC236}">
                <a16:creationId xmlns:a16="http://schemas.microsoft.com/office/drawing/2014/main" id="{AA352031-CD58-4714-8EAE-34EB435DAF67}"/>
              </a:ext>
            </a:extLst>
          </p:cNvPr>
          <p:cNvSpPr>
            <a:spLocks noGrp="1"/>
          </p:cNvSpPr>
          <p:nvPr>
            <p:ph idx="1"/>
          </p:nvPr>
        </p:nvSpPr>
        <p:spPr>
          <a:xfrm>
            <a:off x="5048250" y="0"/>
            <a:ext cx="7143750" cy="6857999"/>
          </a:xfrm>
        </p:spPr>
        <p:txBody>
          <a:bodyPr anchor="ctr">
            <a:normAutofit fontScale="92500" lnSpcReduction="20000"/>
          </a:bodyPr>
          <a:lstStyle/>
          <a:p>
            <a:r>
              <a:rPr lang="en-GB" sz="2400" dirty="0"/>
              <a:t>Due to existing co-morbidities</a:t>
            </a:r>
          </a:p>
          <a:p>
            <a:r>
              <a:rPr lang="en-GB" sz="2400" dirty="0"/>
              <a:t>From excessive coughing or immobility</a:t>
            </a:r>
          </a:p>
          <a:p>
            <a:r>
              <a:rPr lang="en-GB" sz="2400" dirty="0"/>
              <a:t>Use existing approaches where in place</a:t>
            </a:r>
          </a:p>
          <a:p>
            <a:pPr marL="0" indent="0">
              <a:buNone/>
            </a:pPr>
            <a:endParaRPr lang="en-GB" sz="2400" dirty="0"/>
          </a:p>
          <a:p>
            <a:pPr lvl="1"/>
            <a:r>
              <a:rPr lang="en-GB" dirty="0"/>
              <a:t>‘Pain ladder’ for mild pain and the patient doesn’t take regular painkillers</a:t>
            </a:r>
          </a:p>
          <a:p>
            <a:pPr marL="457200" lvl="1" indent="0">
              <a:buNone/>
            </a:pPr>
            <a:endParaRPr lang="en-GB" dirty="0"/>
          </a:p>
          <a:p>
            <a:pPr lvl="1"/>
            <a:r>
              <a:rPr lang="en-GB" dirty="0"/>
              <a:t>Suggested starting doses of strong opioids where pain is more severe – GP to prescribe</a:t>
            </a:r>
          </a:p>
          <a:p>
            <a:pPr marL="457200" lvl="1" indent="0">
              <a:buNone/>
            </a:pPr>
            <a:endParaRPr lang="en-GB" dirty="0"/>
          </a:p>
          <a:p>
            <a:pPr lvl="1"/>
            <a:r>
              <a:rPr lang="en-GB" dirty="0"/>
              <a:t>Discuss with GP/Specialist Team if starting doses are not effective or patient already uses higher doses of strong opioids</a:t>
            </a:r>
          </a:p>
          <a:p>
            <a:pPr lvl="2"/>
            <a:r>
              <a:rPr lang="en-GB" dirty="0"/>
              <a:t>Needing more than 3 extra doses a day</a:t>
            </a:r>
          </a:p>
          <a:p>
            <a:pPr lvl="2"/>
            <a:r>
              <a:rPr lang="en-GB" dirty="0"/>
              <a:t>Total daily dose of oral morphine is over 120mg</a:t>
            </a:r>
          </a:p>
          <a:p>
            <a:pPr lvl="2"/>
            <a:r>
              <a:rPr lang="en-GB" dirty="0"/>
              <a:t>Concerns about side effects</a:t>
            </a:r>
          </a:p>
          <a:p>
            <a:pPr marL="914400" lvl="2" indent="0">
              <a:buNone/>
            </a:pPr>
            <a:endParaRPr lang="en-GB" dirty="0"/>
          </a:p>
          <a:p>
            <a:pPr lvl="1"/>
            <a:r>
              <a:rPr lang="en-GB" dirty="0"/>
              <a:t>Strategies for patients who can’t swallow</a:t>
            </a:r>
          </a:p>
          <a:p>
            <a:pPr lvl="2"/>
            <a:endParaRPr lang="en-GB" dirty="0"/>
          </a:p>
          <a:p>
            <a:pPr lvl="2"/>
            <a:r>
              <a:rPr lang="en-GB" dirty="0"/>
              <a:t>If pain stable then patches may work if patient hasn’t got temperature/sweating</a:t>
            </a:r>
          </a:p>
          <a:p>
            <a:pPr lvl="2"/>
            <a:r>
              <a:rPr lang="en-GB" dirty="0"/>
              <a:t>Specialist advise to start SC doses</a:t>
            </a:r>
          </a:p>
          <a:p>
            <a:pPr lvl="2"/>
            <a:endParaRPr lang="en-GB" dirty="0"/>
          </a:p>
        </p:txBody>
      </p:sp>
    </p:spTree>
    <p:extLst>
      <p:ext uri="{BB962C8B-B14F-4D97-AF65-F5344CB8AC3E}">
        <p14:creationId xmlns:p14="http://schemas.microsoft.com/office/powerpoint/2010/main" val="3982788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37DE-5BA4-4C60-B185-52DEA6CC180D}"/>
              </a:ext>
            </a:extLst>
          </p:cNvPr>
          <p:cNvSpPr>
            <a:spLocks noGrp="1"/>
          </p:cNvSpPr>
          <p:nvPr>
            <p:ph type="title"/>
          </p:nvPr>
        </p:nvSpPr>
        <p:spPr>
          <a:xfrm>
            <a:off x="348342" y="430305"/>
            <a:ext cx="3927823" cy="5902799"/>
          </a:xfrm>
          <a:ln w="19050">
            <a:solidFill>
              <a:schemeClr val="accent1"/>
            </a:solidFill>
          </a:ln>
        </p:spPr>
        <p:txBody>
          <a:bodyPr>
            <a:normAutofit fontScale="90000"/>
          </a:bodyPr>
          <a:lstStyle/>
          <a:p>
            <a:pPr algn="ctr"/>
            <a:r>
              <a:rPr lang="en-GB" sz="3100" b="1" dirty="0"/>
              <a:t>Mild Pain</a:t>
            </a:r>
            <a:br>
              <a:rPr lang="en-GB" sz="3100" dirty="0"/>
            </a:br>
            <a:r>
              <a:rPr lang="en-GB" sz="3100" dirty="0"/>
              <a:t>Step 1</a:t>
            </a:r>
            <a:br>
              <a:rPr lang="en-GB" sz="3100" dirty="0"/>
            </a:br>
            <a:r>
              <a:rPr lang="en-GB" sz="3100" dirty="0"/>
              <a:t>- Regular Paracetamol 1g QDS</a:t>
            </a:r>
            <a:br>
              <a:rPr lang="en-GB" sz="3100" dirty="0"/>
            </a:br>
            <a:r>
              <a:rPr lang="en-GB" sz="3100" dirty="0"/>
              <a:t>Step 2 </a:t>
            </a:r>
            <a:br>
              <a:rPr lang="en-GB" sz="3100" dirty="0"/>
            </a:br>
            <a:r>
              <a:rPr lang="en-GB" sz="3100" dirty="0"/>
              <a:t>- Codeine 30-60mg QDS</a:t>
            </a:r>
            <a:br>
              <a:rPr lang="en-GB" sz="3100" dirty="0"/>
            </a:br>
            <a:r>
              <a:rPr lang="en-GB" sz="3100" dirty="0"/>
              <a:t>Step 3</a:t>
            </a:r>
            <a:br>
              <a:rPr lang="en-GB" sz="3100" dirty="0"/>
            </a:br>
            <a:r>
              <a:rPr lang="en-GB" sz="3100" dirty="0"/>
              <a:t>- Paracetamol and Codeine</a:t>
            </a:r>
            <a:br>
              <a:rPr lang="en-GB" sz="3100" dirty="0"/>
            </a:br>
            <a:r>
              <a:rPr lang="en-GB" sz="3100" dirty="0"/>
              <a:t>Step 4</a:t>
            </a:r>
            <a:br>
              <a:rPr lang="en-GB" sz="3100" dirty="0"/>
            </a:br>
            <a:r>
              <a:rPr lang="en-GB" sz="3100" dirty="0"/>
              <a:t>- Stop codeine and start strong opioid</a:t>
            </a:r>
            <a:br>
              <a:rPr lang="en-GB" sz="3100" dirty="0"/>
            </a:br>
            <a:br>
              <a:rPr lang="en-GB" sz="3100" dirty="0"/>
            </a:br>
            <a:r>
              <a:rPr lang="en-GB" sz="3100" i="1" dirty="0"/>
              <a:t>Continue the paracetamol in each step if helpful</a:t>
            </a:r>
            <a:endParaRPr lang="en-GB" sz="3200" dirty="0"/>
          </a:p>
        </p:txBody>
      </p:sp>
      <p:sp>
        <p:nvSpPr>
          <p:cNvPr id="3" name="Content Placeholder 2">
            <a:extLst>
              <a:ext uri="{FF2B5EF4-FFF2-40B4-BE49-F238E27FC236}">
                <a16:creationId xmlns:a16="http://schemas.microsoft.com/office/drawing/2014/main" id="{DA3DC875-4075-4BA0-8A57-98399BAC9A5F}"/>
              </a:ext>
            </a:extLst>
          </p:cNvPr>
          <p:cNvSpPr>
            <a:spLocks noGrp="1"/>
          </p:cNvSpPr>
          <p:nvPr>
            <p:ph idx="1"/>
          </p:nvPr>
        </p:nvSpPr>
        <p:spPr>
          <a:xfrm>
            <a:off x="5082988" y="430305"/>
            <a:ext cx="6270811" cy="5902799"/>
          </a:xfrm>
          <a:ln w="22225">
            <a:solidFill>
              <a:schemeClr val="accent1"/>
            </a:solidFill>
          </a:ln>
        </p:spPr>
        <p:txBody>
          <a:bodyPr>
            <a:normAutofit lnSpcReduction="10000"/>
          </a:bodyPr>
          <a:lstStyle/>
          <a:p>
            <a:pPr marL="0" indent="0">
              <a:buNone/>
            </a:pPr>
            <a:r>
              <a:rPr lang="en-GB" sz="3200" b="1" dirty="0"/>
              <a:t>Strong Opioids – Starting Dose</a:t>
            </a:r>
          </a:p>
          <a:p>
            <a:r>
              <a:rPr lang="en-GB" dirty="0"/>
              <a:t> </a:t>
            </a:r>
            <a:r>
              <a:rPr lang="en-GB" sz="3200" dirty="0"/>
              <a:t>opioid-naïve/frail/elderly </a:t>
            </a:r>
          </a:p>
          <a:p>
            <a:pPr lvl="1"/>
            <a:r>
              <a:rPr lang="en-GB" sz="3200" i="1" dirty="0"/>
              <a:t>morphine 2.5-5mg PO IR 4 hourly</a:t>
            </a:r>
          </a:p>
          <a:p>
            <a:r>
              <a:rPr lang="en-GB" sz="3200" dirty="0"/>
              <a:t>previously using regular weak opioid (e.g. codeine 240mg/24h) </a:t>
            </a:r>
          </a:p>
          <a:p>
            <a:pPr lvl="1"/>
            <a:r>
              <a:rPr lang="en-GB" sz="3200" i="1" dirty="0"/>
              <a:t>morphine 5mg PO IR 4 hourly or MR 20-30mg BD </a:t>
            </a:r>
          </a:p>
          <a:p>
            <a:pPr lvl="1"/>
            <a:r>
              <a:rPr lang="en-GB" sz="3200" i="1" dirty="0"/>
              <a:t>frail/elderly: use lower starting dose of 2.5mg PO IR 4 hourly or MR 10-15mg BD</a:t>
            </a:r>
          </a:p>
          <a:p>
            <a:r>
              <a:rPr lang="en-GB" sz="3200" dirty="0"/>
              <a:t>eGFR &lt;30 seek advice</a:t>
            </a:r>
          </a:p>
          <a:p>
            <a:pPr marL="0" indent="0">
              <a:buNone/>
            </a:pPr>
            <a:endParaRPr lang="en-GB" dirty="0"/>
          </a:p>
        </p:txBody>
      </p:sp>
    </p:spTree>
    <p:extLst>
      <p:ext uri="{BB962C8B-B14F-4D97-AF65-F5344CB8AC3E}">
        <p14:creationId xmlns:p14="http://schemas.microsoft.com/office/powerpoint/2010/main" val="154874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75638B-9F31-4258-A643-4D23F8769567}"/>
              </a:ext>
            </a:extLst>
          </p:cNvPr>
          <p:cNvSpPr>
            <a:spLocks noGrp="1"/>
          </p:cNvSpPr>
          <p:nvPr>
            <p:ph type="title"/>
          </p:nvPr>
        </p:nvSpPr>
        <p:spPr>
          <a:xfrm>
            <a:off x="838200" y="624568"/>
            <a:ext cx="3766457" cy="5412920"/>
          </a:xfrm>
        </p:spPr>
        <p:txBody>
          <a:bodyPr>
            <a:normAutofit/>
          </a:bodyPr>
          <a:lstStyle/>
          <a:p>
            <a:r>
              <a:rPr lang="en-GB">
                <a:solidFill>
                  <a:srgbClr val="FFFFFF"/>
                </a:solidFill>
              </a:rPr>
              <a:t>Breathlessness</a:t>
            </a:r>
          </a:p>
        </p:txBody>
      </p:sp>
      <p:sp>
        <p:nvSpPr>
          <p:cNvPr id="3" name="Content Placeholder 2">
            <a:extLst>
              <a:ext uri="{FF2B5EF4-FFF2-40B4-BE49-F238E27FC236}">
                <a16:creationId xmlns:a16="http://schemas.microsoft.com/office/drawing/2014/main" id="{4E18C2F6-9E13-454E-BC45-1A7A710F94D9}"/>
              </a:ext>
            </a:extLst>
          </p:cNvPr>
          <p:cNvSpPr>
            <a:spLocks noGrp="1"/>
          </p:cNvSpPr>
          <p:nvPr>
            <p:ph idx="1"/>
          </p:nvPr>
        </p:nvSpPr>
        <p:spPr>
          <a:xfrm>
            <a:off x="5442857" y="0"/>
            <a:ext cx="6463393" cy="6686550"/>
          </a:xfrm>
        </p:spPr>
        <p:txBody>
          <a:bodyPr anchor="ctr">
            <a:normAutofit/>
          </a:bodyPr>
          <a:lstStyle/>
          <a:p>
            <a:r>
              <a:rPr lang="en-GB" sz="2200" dirty="0"/>
              <a:t>Sensation of discomfort with breathing</a:t>
            </a:r>
          </a:p>
          <a:p>
            <a:r>
              <a:rPr lang="en-GB" sz="2200" dirty="0"/>
              <a:t>Major suffering in acute, advanced and terminal disease, distressing for patient, family and carers</a:t>
            </a:r>
          </a:p>
          <a:p>
            <a:r>
              <a:rPr lang="en-GB" sz="2200" dirty="0"/>
              <a:t>Assess breathlessness to communicate to wider healthcare team:</a:t>
            </a:r>
          </a:p>
          <a:p>
            <a:pPr lvl="1"/>
            <a:r>
              <a:rPr lang="en-GB" sz="2200" dirty="0"/>
              <a:t>Consider respiratory rate, observe breathing</a:t>
            </a:r>
          </a:p>
          <a:p>
            <a:pPr lvl="1"/>
            <a:r>
              <a:rPr lang="en-GB" sz="2200" dirty="0"/>
              <a:t>Is there evidence of cyanosis (blue lips)</a:t>
            </a:r>
          </a:p>
          <a:p>
            <a:pPr lvl="1"/>
            <a:r>
              <a:rPr lang="en-GB" sz="2200" dirty="0"/>
              <a:t>Can they finish a sentence?</a:t>
            </a:r>
          </a:p>
          <a:p>
            <a:r>
              <a:rPr lang="en-GB" sz="2600" dirty="0"/>
              <a:t>Remember the correctable causes</a:t>
            </a:r>
          </a:p>
          <a:p>
            <a:pPr lvl="1"/>
            <a:r>
              <a:rPr lang="en-GB" sz="2200" dirty="0"/>
              <a:t>Asthma/COPD/Heart Failure</a:t>
            </a:r>
          </a:p>
          <a:p>
            <a:pPr lvl="1"/>
            <a:r>
              <a:rPr lang="en-GB" sz="2200" dirty="0"/>
              <a:t>Bacterial infection - Antibiotics</a:t>
            </a:r>
          </a:p>
          <a:p>
            <a:r>
              <a:rPr lang="en-GB" sz="2200" dirty="0"/>
              <a:t>Support residents in non-drug approaches (Webinar on Breathlessness)</a:t>
            </a:r>
          </a:p>
          <a:p>
            <a:r>
              <a:rPr lang="en-GB" sz="2200" dirty="0"/>
              <a:t>Drug (Pharmacological) approaches may need to be stepped up quickly if a patient is deteriorating rapidly, seek GP and Specialist support early</a:t>
            </a:r>
          </a:p>
        </p:txBody>
      </p:sp>
    </p:spTree>
    <p:extLst>
      <p:ext uri="{BB962C8B-B14F-4D97-AF65-F5344CB8AC3E}">
        <p14:creationId xmlns:p14="http://schemas.microsoft.com/office/powerpoint/2010/main" val="165021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ACDF-A817-4954-9735-C9A1BBBF6F3C}"/>
              </a:ext>
            </a:extLst>
          </p:cNvPr>
          <p:cNvSpPr>
            <a:spLocks noGrp="1"/>
          </p:cNvSpPr>
          <p:nvPr>
            <p:ph type="title"/>
          </p:nvPr>
        </p:nvSpPr>
        <p:spPr/>
        <p:txBody>
          <a:bodyPr/>
          <a:lstStyle/>
          <a:p>
            <a:r>
              <a:rPr lang="en-GB" dirty="0"/>
              <a:t>Breathlessness</a:t>
            </a:r>
          </a:p>
        </p:txBody>
      </p:sp>
      <p:sp>
        <p:nvSpPr>
          <p:cNvPr id="3" name="Content Placeholder 2">
            <a:extLst>
              <a:ext uri="{FF2B5EF4-FFF2-40B4-BE49-F238E27FC236}">
                <a16:creationId xmlns:a16="http://schemas.microsoft.com/office/drawing/2014/main" id="{D59A1AEF-C6F7-4B24-888E-9D0AB887A21D}"/>
              </a:ext>
            </a:extLst>
          </p:cNvPr>
          <p:cNvSpPr>
            <a:spLocks noGrp="1"/>
          </p:cNvSpPr>
          <p:nvPr>
            <p:ph idx="1"/>
          </p:nvPr>
        </p:nvSpPr>
        <p:spPr>
          <a:xfrm>
            <a:off x="6492240" y="1843088"/>
            <a:ext cx="4709160" cy="4486275"/>
          </a:xfrm>
          <a:ln w="22225">
            <a:solidFill>
              <a:schemeClr val="accent1"/>
            </a:solidFill>
          </a:ln>
        </p:spPr>
        <p:txBody>
          <a:bodyPr>
            <a:normAutofit fontScale="85000" lnSpcReduction="20000"/>
          </a:bodyPr>
          <a:lstStyle/>
          <a:p>
            <a:pPr marL="0" indent="0" algn="ctr">
              <a:buNone/>
            </a:pPr>
            <a:r>
              <a:rPr lang="en-GB" b="1" dirty="0"/>
              <a:t>Drugs (Pharmacological)</a:t>
            </a:r>
          </a:p>
          <a:p>
            <a:pPr marL="0" indent="0" algn="ctr">
              <a:buNone/>
            </a:pPr>
            <a:endParaRPr lang="en-GB" b="1" dirty="0"/>
          </a:p>
          <a:p>
            <a:pPr>
              <a:buFontTx/>
              <a:buChar char="-"/>
            </a:pPr>
            <a:r>
              <a:rPr lang="en-GB" dirty="0"/>
              <a:t>Opioids (reduce perception)</a:t>
            </a:r>
          </a:p>
          <a:p>
            <a:pPr lvl="1">
              <a:buFontTx/>
              <a:buChar char="-"/>
            </a:pPr>
            <a:r>
              <a:rPr lang="en-GB" dirty="0"/>
              <a:t>Oramorph 1mg hourly until breathing under control – may cause drowsiness</a:t>
            </a:r>
          </a:p>
          <a:p>
            <a:pPr lvl="1">
              <a:buFontTx/>
              <a:buChar char="-"/>
            </a:pPr>
            <a:r>
              <a:rPr lang="en-GB" dirty="0"/>
              <a:t>OR 2.5-5mg prn 4 hourly </a:t>
            </a:r>
          </a:p>
          <a:p>
            <a:pPr>
              <a:buFontTx/>
              <a:buChar char="-"/>
            </a:pPr>
            <a:r>
              <a:rPr lang="en-GB" dirty="0"/>
              <a:t>Anti anxiety</a:t>
            </a:r>
          </a:p>
          <a:p>
            <a:pPr lvl="1">
              <a:buFontTx/>
              <a:buChar char="-"/>
            </a:pPr>
            <a:r>
              <a:rPr lang="en-GB" dirty="0"/>
              <a:t>Lorazepam 0.5mg SL prn</a:t>
            </a:r>
          </a:p>
          <a:p>
            <a:pPr>
              <a:buFontTx/>
              <a:buChar char="-"/>
            </a:pPr>
            <a:r>
              <a:rPr lang="en-GB" dirty="0"/>
              <a:t>If patient can’t swallow</a:t>
            </a:r>
          </a:p>
          <a:p>
            <a:pPr lvl="1">
              <a:buFontTx/>
              <a:buChar char="-"/>
            </a:pPr>
            <a:r>
              <a:rPr lang="en-GB" dirty="0"/>
              <a:t>Morphine 1.25-2.5mg prn </a:t>
            </a:r>
            <a:r>
              <a:rPr lang="en-GB" dirty="0" err="1"/>
              <a:t>sc</a:t>
            </a:r>
            <a:endParaRPr lang="en-GB" dirty="0"/>
          </a:p>
          <a:p>
            <a:pPr lvl="1">
              <a:buFontTx/>
              <a:buChar char="-"/>
            </a:pPr>
            <a:r>
              <a:rPr lang="en-GB" dirty="0"/>
              <a:t>Midazolam 2.5-5mg prn </a:t>
            </a:r>
            <a:r>
              <a:rPr lang="en-GB" dirty="0" err="1"/>
              <a:t>sc</a:t>
            </a:r>
            <a:endParaRPr lang="en-GB" dirty="0"/>
          </a:p>
          <a:p>
            <a:pPr lvl="1">
              <a:buFontTx/>
              <a:buChar char="-"/>
            </a:pPr>
            <a:r>
              <a:rPr lang="en-GB" dirty="0"/>
              <a:t>SC doses take at least 20 minutes to work so wait to see effect</a:t>
            </a:r>
          </a:p>
        </p:txBody>
      </p:sp>
      <p:sp>
        <p:nvSpPr>
          <p:cNvPr id="4" name="Content Placeholder 2">
            <a:extLst>
              <a:ext uri="{FF2B5EF4-FFF2-40B4-BE49-F238E27FC236}">
                <a16:creationId xmlns:a16="http://schemas.microsoft.com/office/drawing/2014/main" id="{48D6CD1C-5134-465C-91CE-1548750D6A27}"/>
              </a:ext>
            </a:extLst>
          </p:cNvPr>
          <p:cNvSpPr txBox="1">
            <a:spLocks/>
          </p:cNvSpPr>
          <p:nvPr/>
        </p:nvSpPr>
        <p:spPr>
          <a:xfrm>
            <a:off x="990600" y="1843089"/>
            <a:ext cx="4709160" cy="4486274"/>
          </a:xfrm>
          <a:prstGeom prst="rect">
            <a:avLst/>
          </a:prstGeom>
          <a:ln w="22225">
            <a:solidFill>
              <a:schemeClr val="accent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t>Non-Drug</a:t>
            </a:r>
          </a:p>
          <a:p>
            <a:pPr>
              <a:buFontTx/>
              <a:buChar char="-"/>
            </a:pPr>
            <a:r>
              <a:rPr lang="en-GB" dirty="0"/>
              <a:t>Positioning – see cartoon</a:t>
            </a:r>
          </a:p>
          <a:p>
            <a:pPr>
              <a:buFontTx/>
              <a:buChar char="-"/>
            </a:pPr>
            <a:r>
              <a:rPr lang="en-GB" dirty="0"/>
              <a:t>Relaxation techniques</a:t>
            </a:r>
          </a:p>
          <a:p>
            <a:pPr lvl="1">
              <a:buFontTx/>
              <a:buChar char="-"/>
            </a:pPr>
            <a:r>
              <a:rPr lang="en-GB" dirty="0"/>
              <a:t>Distraction</a:t>
            </a:r>
          </a:p>
          <a:p>
            <a:pPr lvl="1">
              <a:buFontTx/>
              <a:buChar char="-"/>
            </a:pPr>
            <a:r>
              <a:rPr lang="en-GB" dirty="0"/>
              <a:t>Psychological support</a:t>
            </a:r>
          </a:p>
          <a:p>
            <a:pPr lvl="1">
              <a:buFontTx/>
              <a:buChar char="-"/>
            </a:pPr>
            <a:r>
              <a:rPr lang="en-GB" dirty="0"/>
              <a:t>mindfulness</a:t>
            </a:r>
          </a:p>
          <a:p>
            <a:pPr>
              <a:buFontTx/>
              <a:buChar char="-"/>
            </a:pPr>
            <a:r>
              <a:rPr lang="en-GB" dirty="0"/>
              <a:t>Reduce room temperature (open window)</a:t>
            </a:r>
          </a:p>
          <a:p>
            <a:pPr>
              <a:buFontTx/>
              <a:buChar char="-"/>
            </a:pPr>
            <a:r>
              <a:rPr lang="en-GB" dirty="0"/>
              <a:t>Cool face with cloth</a:t>
            </a:r>
          </a:p>
          <a:p>
            <a:pPr>
              <a:buFontTx/>
              <a:buChar char="-"/>
            </a:pPr>
            <a:r>
              <a:rPr lang="en-GB" dirty="0"/>
              <a:t>No fans</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37246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72EA0-68B8-4121-B8EB-9678E5BCDFEB}"/>
              </a:ext>
            </a:extLst>
          </p:cNvPr>
          <p:cNvSpPr>
            <a:spLocks noGrp="1"/>
          </p:cNvSpPr>
          <p:nvPr>
            <p:ph type="title"/>
          </p:nvPr>
        </p:nvSpPr>
        <p:spPr/>
        <p:txBody>
          <a:bodyPr/>
          <a:lstStyle/>
          <a:p>
            <a:r>
              <a:rPr lang="en-GB" dirty="0"/>
              <a:t>Breathless positions</a:t>
            </a:r>
          </a:p>
        </p:txBody>
      </p:sp>
      <p:pic>
        <p:nvPicPr>
          <p:cNvPr id="5" name="Content Placeholder 4">
            <a:extLst>
              <a:ext uri="{FF2B5EF4-FFF2-40B4-BE49-F238E27FC236}">
                <a16:creationId xmlns:a16="http://schemas.microsoft.com/office/drawing/2014/main" id="{1E8123E9-7A48-4170-8DFC-FB6B2A0033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365" y="2259106"/>
            <a:ext cx="10664061" cy="3684493"/>
          </a:xfrm>
        </p:spPr>
      </p:pic>
    </p:spTree>
    <p:extLst>
      <p:ext uri="{BB962C8B-B14F-4D97-AF65-F5344CB8AC3E}">
        <p14:creationId xmlns:p14="http://schemas.microsoft.com/office/powerpoint/2010/main" val="299935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0B9CAF-DE28-4009-B3E0-60A80C22BD8F}"/>
              </a:ext>
            </a:extLst>
          </p:cNvPr>
          <p:cNvSpPr>
            <a:spLocks noGrp="1"/>
          </p:cNvSpPr>
          <p:nvPr>
            <p:ph type="title"/>
          </p:nvPr>
        </p:nvSpPr>
        <p:spPr>
          <a:xfrm>
            <a:off x="838200" y="624568"/>
            <a:ext cx="3766457" cy="5412920"/>
          </a:xfrm>
        </p:spPr>
        <p:txBody>
          <a:bodyPr>
            <a:normAutofit/>
          </a:bodyPr>
          <a:lstStyle/>
          <a:p>
            <a:r>
              <a:rPr lang="en-GB" sz="3700" dirty="0">
                <a:solidFill>
                  <a:srgbClr val="FFFFFF"/>
                </a:solidFill>
              </a:rPr>
              <a:t>Delirium and Agitation</a:t>
            </a:r>
          </a:p>
        </p:txBody>
      </p:sp>
      <p:sp>
        <p:nvSpPr>
          <p:cNvPr id="3" name="Content Placeholder 2">
            <a:extLst>
              <a:ext uri="{FF2B5EF4-FFF2-40B4-BE49-F238E27FC236}">
                <a16:creationId xmlns:a16="http://schemas.microsoft.com/office/drawing/2014/main" id="{690C8408-0C67-4C46-AD06-2EE2F7DB2132}"/>
              </a:ext>
            </a:extLst>
          </p:cNvPr>
          <p:cNvSpPr>
            <a:spLocks noGrp="1"/>
          </p:cNvSpPr>
          <p:nvPr>
            <p:ph idx="1"/>
          </p:nvPr>
        </p:nvSpPr>
        <p:spPr>
          <a:xfrm>
            <a:off x="5048250" y="0"/>
            <a:ext cx="7143750" cy="6858000"/>
          </a:xfrm>
        </p:spPr>
        <p:txBody>
          <a:bodyPr anchor="ctr">
            <a:normAutofit/>
          </a:bodyPr>
          <a:lstStyle/>
          <a:p>
            <a:r>
              <a:rPr lang="en-GB" sz="2400" dirty="0"/>
              <a:t>Delirium is sudden onset of confusion when someone is ill</a:t>
            </a:r>
          </a:p>
          <a:p>
            <a:r>
              <a:rPr lang="en-GB" sz="2400" dirty="0"/>
              <a:t>Usual behaviour changes and they could become more agitated or feel more sleepy/withdrawn</a:t>
            </a:r>
          </a:p>
          <a:p>
            <a:r>
              <a:rPr lang="en-GB" sz="2400" dirty="0"/>
              <a:t>Identify and treat underlying causes where possible</a:t>
            </a:r>
          </a:p>
          <a:p>
            <a:pPr lvl="1"/>
            <a:r>
              <a:rPr lang="en-GB" dirty="0"/>
              <a:t>Breathlessness or Pain</a:t>
            </a:r>
          </a:p>
          <a:p>
            <a:pPr lvl="1"/>
            <a:r>
              <a:rPr lang="en-GB" dirty="0"/>
              <a:t>Superadded infection</a:t>
            </a:r>
          </a:p>
          <a:p>
            <a:pPr lvl="1"/>
            <a:r>
              <a:rPr lang="en-GB" dirty="0"/>
              <a:t>Drugs</a:t>
            </a:r>
          </a:p>
          <a:p>
            <a:pPr lvl="1"/>
            <a:r>
              <a:rPr lang="en-GB" dirty="0"/>
              <a:t>Dehydration</a:t>
            </a:r>
          </a:p>
          <a:p>
            <a:pPr lvl="1"/>
            <a:r>
              <a:rPr lang="en-GB" dirty="0"/>
              <a:t>Constipation or Urinary retention</a:t>
            </a:r>
          </a:p>
          <a:p>
            <a:r>
              <a:rPr lang="en-GB" sz="2400" dirty="0"/>
              <a:t>Agitation is commonly seen in the dying patient, see Webinar on Terminal Agitation for a more detailed approach</a:t>
            </a:r>
          </a:p>
          <a:p>
            <a:r>
              <a:rPr lang="en-GB" sz="2400" dirty="0"/>
              <a:t>Non-drug and drug (pharmacological) approaches: </a:t>
            </a:r>
          </a:p>
          <a:p>
            <a:pPr lvl="1"/>
            <a:r>
              <a:rPr lang="en-GB" dirty="0"/>
              <a:t>seek advice of GP/Palliative team early if not working</a:t>
            </a:r>
          </a:p>
        </p:txBody>
      </p:sp>
    </p:spTree>
    <p:extLst>
      <p:ext uri="{BB962C8B-B14F-4D97-AF65-F5344CB8AC3E}">
        <p14:creationId xmlns:p14="http://schemas.microsoft.com/office/powerpoint/2010/main" val="303703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05B8D5-455C-4106-8C19-7879D6F13FFE}"/>
              </a:ext>
            </a:extLst>
          </p:cNvPr>
          <p:cNvSpPr>
            <a:spLocks noGrp="1"/>
          </p:cNvSpPr>
          <p:nvPr>
            <p:ph idx="1"/>
          </p:nvPr>
        </p:nvSpPr>
        <p:spPr>
          <a:xfrm>
            <a:off x="281355" y="422031"/>
            <a:ext cx="3376246" cy="6119445"/>
          </a:xfrm>
          <a:ln w="22225">
            <a:solidFill>
              <a:schemeClr val="accent1"/>
            </a:solidFill>
          </a:ln>
        </p:spPr>
        <p:txBody>
          <a:bodyPr>
            <a:normAutofit fontScale="92500" lnSpcReduction="10000"/>
          </a:bodyPr>
          <a:lstStyle/>
          <a:p>
            <a:pPr marL="0" indent="0" algn="ctr">
              <a:buNone/>
            </a:pPr>
            <a:r>
              <a:rPr lang="en-GB" b="1" dirty="0"/>
              <a:t>Non-Drug</a:t>
            </a:r>
          </a:p>
          <a:p>
            <a:r>
              <a:rPr lang="en-GB" sz="3200" dirty="0"/>
              <a:t>Rule out correctible causes</a:t>
            </a:r>
          </a:p>
          <a:p>
            <a:r>
              <a:rPr lang="en-GB" sz="3200" dirty="0"/>
              <a:t>Communicate and orientate</a:t>
            </a:r>
          </a:p>
          <a:p>
            <a:r>
              <a:rPr lang="en-GB" sz="3200" dirty="0"/>
              <a:t>Provide reassurance</a:t>
            </a:r>
          </a:p>
          <a:p>
            <a:r>
              <a:rPr lang="en-GB" sz="3200" dirty="0"/>
              <a:t>Involve family/carers if possible</a:t>
            </a:r>
          </a:p>
          <a:p>
            <a:r>
              <a:rPr lang="en-GB" sz="3200" dirty="0"/>
              <a:t>Keep surroundings familiar</a:t>
            </a:r>
          </a:p>
          <a:p>
            <a:r>
              <a:rPr lang="en-GB" sz="3200" dirty="0"/>
              <a:t>Consider lighting</a:t>
            </a:r>
          </a:p>
          <a:p>
            <a:pPr marL="0" indent="0">
              <a:buNone/>
            </a:pPr>
            <a:endParaRPr lang="en-GB" dirty="0"/>
          </a:p>
        </p:txBody>
      </p:sp>
      <p:sp>
        <p:nvSpPr>
          <p:cNvPr id="4" name="Content Placeholder 2">
            <a:extLst>
              <a:ext uri="{FF2B5EF4-FFF2-40B4-BE49-F238E27FC236}">
                <a16:creationId xmlns:a16="http://schemas.microsoft.com/office/drawing/2014/main" id="{CEF15F3C-C315-489E-AEB3-61F627F8A586}"/>
              </a:ext>
            </a:extLst>
          </p:cNvPr>
          <p:cNvSpPr txBox="1">
            <a:spLocks/>
          </p:cNvSpPr>
          <p:nvPr/>
        </p:nvSpPr>
        <p:spPr>
          <a:xfrm>
            <a:off x="4044461" y="422032"/>
            <a:ext cx="4044462" cy="6119444"/>
          </a:xfrm>
          <a:prstGeom prst="rect">
            <a:avLst/>
          </a:prstGeom>
          <a:ln w="22225">
            <a:solidFill>
              <a:schemeClr val="accent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t>Drug (Pharmacological)</a:t>
            </a:r>
          </a:p>
          <a:p>
            <a:pPr marL="0" indent="0" algn="ctr">
              <a:buFont typeface="Arial" panose="020B0604020202020204" pitchFamily="34" charset="0"/>
              <a:buNone/>
            </a:pPr>
            <a:r>
              <a:rPr lang="en-GB" b="1" dirty="0"/>
              <a:t>Mild/Mod/Severe</a:t>
            </a:r>
          </a:p>
          <a:p>
            <a:r>
              <a:rPr lang="en-GB" sz="3200" dirty="0"/>
              <a:t>Haloperidol</a:t>
            </a:r>
          </a:p>
          <a:p>
            <a:pPr lvl="1"/>
            <a:r>
              <a:rPr lang="en-GB" sz="2800" dirty="0"/>
              <a:t>0.5mg either PO/SC or 24/hour </a:t>
            </a:r>
            <a:r>
              <a:rPr lang="en-GB" sz="2800" dirty="0" err="1"/>
              <a:t>csci</a:t>
            </a:r>
            <a:r>
              <a:rPr lang="en-GB" sz="2800" dirty="0"/>
              <a:t>,</a:t>
            </a:r>
          </a:p>
          <a:p>
            <a:pPr lvl="1"/>
            <a:r>
              <a:rPr lang="en-GB" sz="2800" dirty="0"/>
              <a:t>0.5mg prn – all routes</a:t>
            </a:r>
          </a:p>
          <a:p>
            <a:pPr lvl="2"/>
            <a:r>
              <a:rPr lang="en-GB" sz="2400" dirty="0"/>
              <a:t>BSG advise caution in giving &gt;2mg/24 hour in elderly</a:t>
            </a:r>
          </a:p>
          <a:p>
            <a:pPr lvl="1"/>
            <a:r>
              <a:rPr lang="en-GB" dirty="0"/>
              <a:t>Severe distress can give higher starting dose (1.5-3mg PO/SC)</a:t>
            </a:r>
          </a:p>
          <a:p>
            <a:r>
              <a:rPr lang="en-GB" dirty="0"/>
              <a:t>Add Benzodiazepine if remains agitated</a:t>
            </a:r>
          </a:p>
          <a:p>
            <a:pPr lvl="1"/>
            <a:r>
              <a:rPr lang="en-GB" dirty="0"/>
              <a:t>Lorazepam 0.5mg SL prn</a:t>
            </a:r>
          </a:p>
          <a:p>
            <a:pPr lvl="1"/>
            <a:r>
              <a:rPr lang="en-GB" dirty="0"/>
              <a:t>Midazolam 2.5-5mg SC prn</a:t>
            </a:r>
          </a:p>
        </p:txBody>
      </p:sp>
      <p:sp>
        <p:nvSpPr>
          <p:cNvPr id="7" name="Content Placeholder 2">
            <a:extLst>
              <a:ext uri="{FF2B5EF4-FFF2-40B4-BE49-F238E27FC236}">
                <a16:creationId xmlns:a16="http://schemas.microsoft.com/office/drawing/2014/main" id="{5BBD361B-F8DA-46DF-BF88-BAFA56003143}"/>
              </a:ext>
            </a:extLst>
          </p:cNvPr>
          <p:cNvSpPr txBox="1">
            <a:spLocks/>
          </p:cNvSpPr>
          <p:nvPr/>
        </p:nvSpPr>
        <p:spPr>
          <a:xfrm>
            <a:off x="8147540" y="433755"/>
            <a:ext cx="4044460" cy="6119444"/>
          </a:xfrm>
          <a:prstGeom prst="rect">
            <a:avLst/>
          </a:prstGeom>
          <a:ln w="22225">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t>Drug (Pharmacological)</a:t>
            </a:r>
          </a:p>
          <a:p>
            <a:pPr marL="0" indent="0" algn="ctr">
              <a:buFont typeface="Arial" panose="020B0604020202020204" pitchFamily="34" charset="0"/>
              <a:buNone/>
            </a:pPr>
            <a:r>
              <a:rPr lang="en-GB" b="1" dirty="0"/>
              <a:t>Terminal Agitation</a:t>
            </a:r>
          </a:p>
          <a:p>
            <a:r>
              <a:rPr lang="en-GB" sz="3200" dirty="0"/>
              <a:t>Levomepromazine SC</a:t>
            </a:r>
          </a:p>
          <a:p>
            <a:pPr lvl="1"/>
            <a:r>
              <a:rPr lang="en-GB" dirty="0"/>
              <a:t>6.25-12.5mg prn hourly if needed</a:t>
            </a:r>
          </a:p>
          <a:p>
            <a:pPr lvl="1"/>
            <a:r>
              <a:rPr lang="en-GB" dirty="0"/>
              <a:t>Could give higher doses BD or start syringe driver</a:t>
            </a:r>
          </a:p>
          <a:p>
            <a:pPr lvl="1"/>
            <a:r>
              <a:rPr lang="en-GB" dirty="0"/>
              <a:t>Use prn on top</a:t>
            </a:r>
          </a:p>
          <a:p>
            <a:r>
              <a:rPr lang="en-GB" dirty="0"/>
              <a:t>Midazolam SC</a:t>
            </a:r>
          </a:p>
          <a:p>
            <a:pPr lvl="1"/>
            <a:r>
              <a:rPr lang="en-GB" dirty="0"/>
              <a:t>2.5-5mg SC prn hourly if needed</a:t>
            </a:r>
          </a:p>
          <a:p>
            <a:pPr lvl="1"/>
            <a:r>
              <a:rPr lang="en-GB" dirty="0"/>
              <a:t>Maintain higher dose in syringe driver if needed</a:t>
            </a:r>
          </a:p>
          <a:p>
            <a:pPr lvl="1"/>
            <a:endParaRPr lang="en-GB" dirty="0"/>
          </a:p>
        </p:txBody>
      </p:sp>
    </p:spTree>
    <p:extLst>
      <p:ext uri="{BB962C8B-B14F-4D97-AF65-F5344CB8AC3E}">
        <p14:creationId xmlns:p14="http://schemas.microsoft.com/office/powerpoint/2010/main" val="1422377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3BABA-D3CF-48B3-AD3D-93CCD9A46066}"/>
              </a:ext>
            </a:extLst>
          </p:cNvPr>
          <p:cNvSpPr>
            <a:spLocks noGrp="1"/>
          </p:cNvSpPr>
          <p:nvPr>
            <p:ph idx="1"/>
          </p:nvPr>
        </p:nvSpPr>
        <p:spPr>
          <a:xfrm>
            <a:off x="838200" y="1347602"/>
            <a:ext cx="5703277" cy="1817629"/>
          </a:xfrm>
          <a:ln w="22225">
            <a:solidFill>
              <a:schemeClr val="accent1"/>
            </a:solidFill>
          </a:ln>
        </p:spPr>
        <p:txBody>
          <a:bodyPr/>
          <a:lstStyle/>
          <a:p>
            <a:pPr marL="0" indent="0">
              <a:buNone/>
            </a:pPr>
            <a:r>
              <a:rPr lang="en-GB" sz="3200" b="1" dirty="0"/>
              <a:t>Nausea and Vomiting</a:t>
            </a:r>
          </a:p>
          <a:p>
            <a:r>
              <a:rPr lang="en-GB" sz="3200" dirty="0"/>
              <a:t>Haloperidol 0.5mg PO/SC</a:t>
            </a:r>
          </a:p>
          <a:p>
            <a:r>
              <a:rPr lang="en-GB" sz="3200" dirty="0"/>
              <a:t>Can be added to syringe driver </a:t>
            </a:r>
          </a:p>
        </p:txBody>
      </p:sp>
      <p:sp>
        <p:nvSpPr>
          <p:cNvPr id="4" name="Title 1">
            <a:extLst>
              <a:ext uri="{FF2B5EF4-FFF2-40B4-BE49-F238E27FC236}">
                <a16:creationId xmlns:a16="http://schemas.microsoft.com/office/drawing/2014/main" id="{6B62CE57-099F-4C5C-8027-8F3597103556}"/>
              </a:ext>
            </a:extLst>
          </p:cNvPr>
          <p:cNvSpPr txBox="1">
            <a:spLocks/>
          </p:cNvSpPr>
          <p:nvPr/>
        </p:nvSpPr>
        <p:spPr>
          <a:xfrm>
            <a:off x="7022125" y="1347602"/>
            <a:ext cx="4331675" cy="4754260"/>
          </a:xfrm>
          <a:prstGeom prst="rect">
            <a:avLst/>
          </a:prstGeom>
          <a:ln w="22225">
            <a:solidFill>
              <a:schemeClr val="accent1"/>
            </a:solid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Respiratory Secretions</a:t>
            </a:r>
          </a:p>
          <a:p>
            <a:pPr marL="571500" indent="-571500">
              <a:buFont typeface="Arial" panose="020B0604020202020204" pitchFamily="34" charset="0"/>
              <a:buChar char="•"/>
            </a:pPr>
            <a:r>
              <a:rPr lang="en-GB" dirty="0"/>
              <a:t>No oral preparations available</a:t>
            </a:r>
          </a:p>
          <a:p>
            <a:pPr marL="571500" indent="-571500">
              <a:buFont typeface="Arial" panose="020B0604020202020204" pitchFamily="34" charset="0"/>
              <a:buChar char="•"/>
            </a:pPr>
            <a:r>
              <a:rPr lang="en-GB" dirty="0"/>
              <a:t>Hyoscine patch could be prescribed if needed to avoid SC</a:t>
            </a:r>
          </a:p>
          <a:p>
            <a:pPr marL="571500" indent="-571500">
              <a:buFont typeface="Arial" panose="020B0604020202020204" pitchFamily="34" charset="0"/>
              <a:buChar char="•"/>
            </a:pPr>
            <a:r>
              <a:rPr lang="en-GB" dirty="0" err="1"/>
              <a:t>Glycopyrronium</a:t>
            </a:r>
            <a:r>
              <a:rPr lang="en-GB" dirty="0"/>
              <a:t> 400micrograms SC hourly (max 1.2mg/24 hour)</a:t>
            </a:r>
          </a:p>
          <a:p>
            <a:endParaRPr lang="en-GB" dirty="0"/>
          </a:p>
        </p:txBody>
      </p:sp>
      <p:sp>
        <p:nvSpPr>
          <p:cNvPr id="5" name="TextBox 4">
            <a:extLst>
              <a:ext uri="{FF2B5EF4-FFF2-40B4-BE49-F238E27FC236}">
                <a16:creationId xmlns:a16="http://schemas.microsoft.com/office/drawing/2014/main" id="{B0A3581C-56E9-4561-A86C-52B132FAA2CC}"/>
              </a:ext>
            </a:extLst>
          </p:cNvPr>
          <p:cNvSpPr txBox="1"/>
          <p:nvPr/>
        </p:nvSpPr>
        <p:spPr>
          <a:xfrm>
            <a:off x="838200" y="351692"/>
            <a:ext cx="9818078" cy="769441"/>
          </a:xfrm>
          <a:prstGeom prst="rect">
            <a:avLst/>
          </a:prstGeom>
          <a:noFill/>
        </p:spPr>
        <p:txBody>
          <a:bodyPr wrap="square" rtlCol="0">
            <a:spAutoFit/>
          </a:bodyPr>
          <a:lstStyle/>
          <a:p>
            <a:r>
              <a:rPr lang="en-GB" sz="4400" dirty="0"/>
              <a:t>Other Symptoms</a:t>
            </a:r>
          </a:p>
        </p:txBody>
      </p:sp>
      <p:sp>
        <p:nvSpPr>
          <p:cNvPr id="6" name="Content Placeholder 2">
            <a:extLst>
              <a:ext uri="{FF2B5EF4-FFF2-40B4-BE49-F238E27FC236}">
                <a16:creationId xmlns:a16="http://schemas.microsoft.com/office/drawing/2014/main" id="{D6F96608-DEEB-4889-A53B-BF3016043C73}"/>
              </a:ext>
            </a:extLst>
          </p:cNvPr>
          <p:cNvSpPr txBox="1">
            <a:spLocks/>
          </p:cNvSpPr>
          <p:nvPr/>
        </p:nvSpPr>
        <p:spPr>
          <a:xfrm>
            <a:off x="838200" y="3428999"/>
            <a:ext cx="5703276" cy="2672863"/>
          </a:xfrm>
          <a:prstGeom prst="rect">
            <a:avLst/>
          </a:prstGeom>
          <a:ln w="22225">
            <a:solidFill>
              <a:schemeClr val="accent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t>Dry Mouth and Thirst</a:t>
            </a:r>
          </a:p>
          <a:p>
            <a:r>
              <a:rPr lang="en-GB" dirty="0"/>
              <a:t> Give a few teaspoon at a time, propped up of any drink they want</a:t>
            </a:r>
          </a:p>
          <a:p>
            <a:r>
              <a:rPr lang="en-GB"/>
              <a:t>Mouth care</a:t>
            </a:r>
            <a:endParaRPr lang="en-GB" dirty="0"/>
          </a:p>
          <a:p>
            <a:r>
              <a:rPr lang="en-GB" dirty="0"/>
              <a:t>Don’t worry about food – yoghurt, ice cream, jelly etc may be helpful</a:t>
            </a:r>
          </a:p>
        </p:txBody>
      </p:sp>
    </p:spTree>
    <p:extLst>
      <p:ext uri="{BB962C8B-B14F-4D97-AF65-F5344CB8AC3E}">
        <p14:creationId xmlns:p14="http://schemas.microsoft.com/office/powerpoint/2010/main" val="109705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F257C-2A13-47BC-A393-E7AD490E96BA}"/>
              </a:ext>
            </a:extLst>
          </p:cNvPr>
          <p:cNvSpPr>
            <a:spLocks noGrp="1"/>
          </p:cNvSpPr>
          <p:nvPr>
            <p:ph type="title"/>
          </p:nvPr>
        </p:nvSpPr>
        <p:spPr>
          <a:xfrm>
            <a:off x="838200" y="365126"/>
            <a:ext cx="10256520" cy="935952"/>
          </a:xfrm>
        </p:spPr>
        <p:txBody>
          <a:bodyPr>
            <a:normAutofit fontScale="90000"/>
          </a:bodyPr>
          <a:lstStyle/>
          <a:p>
            <a:r>
              <a:rPr lang="en-GB" dirty="0"/>
              <a:t>More Resources for Carers – from Hospice UK</a:t>
            </a:r>
          </a:p>
        </p:txBody>
      </p:sp>
      <p:pic>
        <p:nvPicPr>
          <p:cNvPr id="4" name="Content Placeholder 3">
            <a:extLst>
              <a:ext uri="{FF2B5EF4-FFF2-40B4-BE49-F238E27FC236}">
                <a16:creationId xmlns:a16="http://schemas.microsoft.com/office/drawing/2014/main" id="{0704FFF7-53CE-4086-A666-6572C865BAB9}"/>
              </a:ext>
            </a:extLst>
          </p:cNvPr>
          <p:cNvPicPr>
            <a:picLocks noGrp="1" noChangeAspect="1"/>
          </p:cNvPicPr>
          <p:nvPr>
            <p:ph idx="1"/>
          </p:nvPr>
        </p:nvPicPr>
        <p:blipFill rotWithShape="1">
          <a:blip r:embed="rId2"/>
          <a:srcRect l="32663" t="11981" r="7053" b="14469"/>
          <a:stretch/>
        </p:blipFill>
        <p:spPr>
          <a:xfrm>
            <a:off x="624840" y="1301077"/>
            <a:ext cx="10256520" cy="5250329"/>
          </a:xfrm>
          <a:prstGeom prst="rect">
            <a:avLst/>
          </a:prstGeom>
        </p:spPr>
      </p:pic>
    </p:spTree>
    <p:extLst>
      <p:ext uri="{BB962C8B-B14F-4D97-AF65-F5344CB8AC3E}">
        <p14:creationId xmlns:p14="http://schemas.microsoft.com/office/powerpoint/2010/main" val="4226717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BA32D5-A01D-45FF-B2CF-374602603EC7}"/>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kern="1200" dirty="0">
                <a:solidFill>
                  <a:srgbClr val="000000"/>
                </a:solidFill>
                <a:latin typeface="+mj-lt"/>
                <a:ea typeface="+mj-ea"/>
                <a:cs typeface="+mj-cs"/>
              </a:rPr>
              <a:t>Questions?</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Questions">
            <a:extLst>
              <a:ext uri="{FF2B5EF4-FFF2-40B4-BE49-F238E27FC236}">
                <a16:creationId xmlns:a16="http://schemas.microsoft.com/office/drawing/2014/main" id="{B37E891B-5B6C-4990-A4C0-66EDDD8D13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74055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F58BA-A47C-49A5-93F2-6B7122CA0D7E}"/>
              </a:ext>
            </a:extLst>
          </p:cNvPr>
          <p:cNvSpPr>
            <a:spLocks noGrp="1"/>
          </p:cNvSpPr>
          <p:nvPr>
            <p:ph type="title"/>
          </p:nvPr>
        </p:nvSpPr>
        <p:spPr>
          <a:xfrm>
            <a:off x="838200" y="624568"/>
            <a:ext cx="3766457" cy="5412920"/>
          </a:xfrm>
        </p:spPr>
        <p:txBody>
          <a:bodyPr>
            <a:normAutofit/>
          </a:bodyPr>
          <a:lstStyle/>
          <a:p>
            <a:r>
              <a:rPr lang="en-GB">
                <a:solidFill>
                  <a:srgbClr val="FFFFFF"/>
                </a:solidFill>
              </a:rPr>
              <a:t>Learning Objectives	</a:t>
            </a:r>
          </a:p>
        </p:txBody>
      </p:sp>
      <p:sp>
        <p:nvSpPr>
          <p:cNvPr id="3" name="Content Placeholder 2">
            <a:extLst>
              <a:ext uri="{FF2B5EF4-FFF2-40B4-BE49-F238E27FC236}">
                <a16:creationId xmlns:a16="http://schemas.microsoft.com/office/drawing/2014/main" id="{6C43B514-E8EC-4D39-8BD2-D7B6C55ABB0C}"/>
              </a:ext>
            </a:extLst>
          </p:cNvPr>
          <p:cNvSpPr>
            <a:spLocks noGrp="1"/>
          </p:cNvSpPr>
          <p:nvPr>
            <p:ph idx="1"/>
          </p:nvPr>
        </p:nvSpPr>
        <p:spPr>
          <a:xfrm>
            <a:off x="5600700" y="624568"/>
            <a:ext cx="5753098" cy="5412920"/>
          </a:xfrm>
        </p:spPr>
        <p:txBody>
          <a:bodyPr anchor="ctr">
            <a:normAutofit/>
          </a:bodyPr>
          <a:lstStyle/>
          <a:p>
            <a:r>
              <a:rPr lang="en-GB" sz="2400" dirty="0"/>
              <a:t>Review signs that may identify a resident is dying</a:t>
            </a:r>
          </a:p>
          <a:p>
            <a:r>
              <a:rPr lang="en-GB" sz="2400" dirty="0"/>
              <a:t>Communication to resident and their family/carers </a:t>
            </a:r>
          </a:p>
          <a:p>
            <a:r>
              <a:rPr lang="en-GB" sz="2400" dirty="0"/>
              <a:t>Recognise symptoms of end of life and in particular COVID-19</a:t>
            </a:r>
          </a:p>
          <a:p>
            <a:r>
              <a:rPr lang="en-GB" sz="2400" dirty="0"/>
              <a:t>Review non-pharmacological and pharmacological approaches to common symptom management in COVID 19</a:t>
            </a:r>
          </a:p>
          <a:p>
            <a:endParaRPr lang="en-GB" sz="2400" dirty="0"/>
          </a:p>
        </p:txBody>
      </p:sp>
    </p:spTree>
    <p:extLst>
      <p:ext uri="{BB962C8B-B14F-4D97-AF65-F5344CB8AC3E}">
        <p14:creationId xmlns:p14="http://schemas.microsoft.com/office/powerpoint/2010/main" val="23207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B05771-2686-43DF-96EB-461F10666D94}"/>
              </a:ext>
            </a:extLst>
          </p:cNvPr>
          <p:cNvSpPr>
            <a:spLocks noGrp="1"/>
          </p:cNvSpPr>
          <p:nvPr>
            <p:ph type="title"/>
          </p:nvPr>
        </p:nvSpPr>
        <p:spPr>
          <a:xfrm>
            <a:off x="838200" y="624568"/>
            <a:ext cx="3766457" cy="5412920"/>
          </a:xfrm>
        </p:spPr>
        <p:txBody>
          <a:bodyPr>
            <a:normAutofit/>
          </a:bodyPr>
          <a:lstStyle/>
          <a:p>
            <a:r>
              <a:rPr lang="en-GB" dirty="0">
                <a:solidFill>
                  <a:srgbClr val="FFFFFF"/>
                </a:solidFill>
              </a:rPr>
              <a:t>Resources to use</a:t>
            </a:r>
          </a:p>
        </p:txBody>
      </p:sp>
      <p:sp>
        <p:nvSpPr>
          <p:cNvPr id="3" name="Content Placeholder 2">
            <a:extLst>
              <a:ext uri="{FF2B5EF4-FFF2-40B4-BE49-F238E27FC236}">
                <a16:creationId xmlns:a16="http://schemas.microsoft.com/office/drawing/2014/main" id="{375239B7-ADF5-42B9-830D-9B3077D22D1C}"/>
              </a:ext>
            </a:extLst>
          </p:cNvPr>
          <p:cNvSpPr>
            <a:spLocks noGrp="1"/>
          </p:cNvSpPr>
          <p:nvPr>
            <p:ph idx="1"/>
          </p:nvPr>
        </p:nvSpPr>
        <p:spPr>
          <a:xfrm>
            <a:off x="5048250" y="0"/>
            <a:ext cx="7143750" cy="6858000"/>
          </a:xfrm>
        </p:spPr>
        <p:txBody>
          <a:bodyPr anchor="ctr">
            <a:normAutofit/>
          </a:bodyPr>
          <a:lstStyle/>
          <a:p>
            <a:r>
              <a:rPr lang="en-GB" sz="1800" dirty="0"/>
              <a:t>The Martlets Hub 01273 964164</a:t>
            </a:r>
          </a:p>
          <a:p>
            <a:r>
              <a:rPr lang="en-GB" sz="1800" dirty="0"/>
              <a:t>The Residents GP</a:t>
            </a:r>
          </a:p>
          <a:p>
            <a:r>
              <a:rPr lang="en-GB" sz="1800" dirty="0"/>
              <a:t>District Nursing Team</a:t>
            </a:r>
          </a:p>
          <a:p>
            <a:r>
              <a:rPr lang="en-GB" sz="1800" dirty="0"/>
              <a:t>Community Palliative, End of Life and Bereavement Care in the COVID-19 pandemic: A guide to End of Life Care symptom control when a person is dying from COVID19.  RCGP and APM, March2020 </a:t>
            </a:r>
            <a:r>
              <a:rPr lang="en-GB" sz="1800" dirty="0">
                <a:hlinkClick r:id="rId2"/>
              </a:rPr>
              <a:t>www.elearning.rcgp.org.uk</a:t>
            </a:r>
            <a:endParaRPr lang="en-GB" sz="1800" dirty="0"/>
          </a:p>
          <a:p>
            <a:r>
              <a:rPr lang="en-GB" sz="1800" dirty="0"/>
              <a:t>British Geriatrics Society: Fact Sheet: COVID-19: End of life care in older people. April 2020 </a:t>
            </a:r>
            <a:r>
              <a:rPr lang="en-GB" sz="1800" dirty="0">
                <a:hlinkClick r:id="rId3"/>
              </a:rPr>
              <a:t>https://www.bgs.org.uk/resources/covid-19-end-of-life-care-in-older-people</a:t>
            </a:r>
            <a:endParaRPr lang="en-GB" sz="1800" dirty="0"/>
          </a:p>
          <a:p>
            <a:r>
              <a:rPr lang="en-GB" sz="1800" dirty="0"/>
              <a:t>Guidance for GPs for symptom control of palliative patients in the community during the Coronavirus Pandemic. Sussex CCG March 2020 </a:t>
            </a:r>
            <a:r>
              <a:rPr lang="en-GB" sz="1800" dirty="0">
                <a:hlinkClick r:id="rId4"/>
              </a:rPr>
              <a:t>http://www.sussexccgs.nhs.uk/wp-content/uploads/2020/04/11.-One-page-Summary-of-Palliative-pharmacological-options.-Local-Guidance-v3.pdf</a:t>
            </a:r>
            <a:endParaRPr lang="en-GB" sz="1800" dirty="0"/>
          </a:p>
          <a:p>
            <a:r>
              <a:rPr lang="en-GB" sz="1800" dirty="0"/>
              <a:t>Caring for your dying relative at home with COVID 19, Hospice UK, April 2020. </a:t>
            </a:r>
            <a:r>
              <a:rPr lang="en-GB" sz="1800" dirty="0">
                <a:hlinkClick r:id="rId5"/>
              </a:rPr>
              <a:t>https://www.hospiceuk.org/what-we-offer/clinical-and-care-support/what-to-expect/caring-for-your-dying-relative-at-home-with-covid-19</a:t>
            </a:r>
            <a:endParaRPr lang="en-GB" sz="1800" dirty="0"/>
          </a:p>
          <a:p>
            <a:r>
              <a:rPr lang="en-GB" sz="1800" dirty="0"/>
              <a:t>List of Carer Specific Resources on the last slide provided by Hospice UK</a:t>
            </a:r>
          </a:p>
        </p:txBody>
      </p:sp>
    </p:spTree>
    <p:extLst>
      <p:ext uri="{BB962C8B-B14F-4D97-AF65-F5344CB8AC3E}">
        <p14:creationId xmlns:p14="http://schemas.microsoft.com/office/powerpoint/2010/main" val="373155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1D487C-427F-4E29-9D5D-9B348CBDA06A}"/>
              </a:ext>
            </a:extLst>
          </p:cNvPr>
          <p:cNvSpPr>
            <a:spLocks noGrp="1"/>
          </p:cNvSpPr>
          <p:nvPr>
            <p:ph type="title"/>
          </p:nvPr>
        </p:nvSpPr>
        <p:spPr>
          <a:xfrm>
            <a:off x="838200" y="624568"/>
            <a:ext cx="3766457" cy="5412920"/>
          </a:xfrm>
        </p:spPr>
        <p:txBody>
          <a:bodyPr>
            <a:normAutofit/>
          </a:bodyPr>
          <a:lstStyle/>
          <a:p>
            <a:r>
              <a:rPr lang="en-GB" dirty="0">
                <a:solidFill>
                  <a:srgbClr val="FFFFFF"/>
                </a:solidFill>
              </a:rPr>
              <a:t>Management of Symptoms </a:t>
            </a:r>
          </a:p>
        </p:txBody>
      </p:sp>
      <p:sp>
        <p:nvSpPr>
          <p:cNvPr id="3" name="Content Placeholder 2">
            <a:extLst>
              <a:ext uri="{FF2B5EF4-FFF2-40B4-BE49-F238E27FC236}">
                <a16:creationId xmlns:a16="http://schemas.microsoft.com/office/drawing/2014/main" id="{0D17C2DB-E122-4506-954F-0C4D822797AC}"/>
              </a:ext>
            </a:extLst>
          </p:cNvPr>
          <p:cNvSpPr>
            <a:spLocks noGrp="1"/>
          </p:cNvSpPr>
          <p:nvPr>
            <p:ph idx="1"/>
          </p:nvPr>
        </p:nvSpPr>
        <p:spPr>
          <a:xfrm>
            <a:off x="5048250" y="0"/>
            <a:ext cx="7143750" cy="6858000"/>
          </a:xfrm>
        </p:spPr>
        <p:txBody>
          <a:bodyPr anchor="ctr">
            <a:normAutofit lnSpcReduction="10000"/>
          </a:bodyPr>
          <a:lstStyle/>
          <a:p>
            <a:r>
              <a:rPr lang="en-GB" sz="2400" dirty="0"/>
              <a:t>Most people will have mild to moderate disease (80%), but some will have more serious symptoms with uncertain recovery due to their underlying illnesses and frailty</a:t>
            </a:r>
          </a:p>
          <a:p>
            <a:r>
              <a:rPr lang="en-GB" sz="2400" dirty="0"/>
              <a:t>15% require hospital admission for severe disease</a:t>
            </a:r>
          </a:p>
          <a:p>
            <a:pPr lvl="1"/>
            <a:r>
              <a:rPr lang="en-GB" dirty="0"/>
              <a:t>Some residents may not want to go to hospital and would prefer to be cared for in their home environment by familiar staff (as per ACP discussions)</a:t>
            </a:r>
          </a:p>
          <a:p>
            <a:pPr lvl="1"/>
            <a:r>
              <a:rPr lang="en-GB" dirty="0"/>
              <a:t>Hospitals may reach capacity and triage decisions may require care in the community</a:t>
            </a:r>
          </a:p>
          <a:p>
            <a:r>
              <a:rPr lang="en-GB" sz="2400" dirty="0"/>
              <a:t>5% become critically ill requiring ICU, however most residents will want or benefit from ICU treatments</a:t>
            </a:r>
          </a:p>
          <a:p>
            <a:pPr lvl="1"/>
            <a:r>
              <a:rPr lang="en-GB" dirty="0"/>
              <a:t>Severity of underlying health conditions or frailty (as highlighted in ACP discussion between patient, yourselves and primary/palliative care team)</a:t>
            </a:r>
          </a:p>
          <a:p>
            <a:pPr lvl="1"/>
            <a:r>
              <a:rPr lang="en-GB" dirty="0"/>
              <a:t>ICU admission is determined by secondary care providers</a:t>
            </a:r>
          </a:p>
          <a:p>
            <a:pPr lvl="1"/>
            <a:r>
              <a:rPr lang="en-GB" dirty="0"/>
              <a:t>Symptom and end of life care in hospital or community (as per ACP discussions).  </a:t>
            </a:r>
          </a:p>
          <a:p>
            <a:pPr lvl="1"/>
            <a:endParaRPr lang="en-GB" sz="1700" dirty="0"/>
          </a:p>
        </p:txBody>
      </p:sp>
    </p:spTree>
    <p:extLst>
      <p:ext uri="{BB962C8B-B14F-4D97-AF65-F5344CB8AC3E}">
        <p14:creationId xmlns:p14="http://schemas.microsoft.com/office/powerpoint/2010/main" val="269954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F33A2C-1EA5-4FE2-A984-FA56A0D81F15}"/>
              </a:ext>
            </a:extLst>
          </p:cNvPr>
          <p:cNvSpPr>
            <a:spLocks noGrp="1"/>
          </p:cNvSpPr>
          <p:nvPr>
            <p:ph type="title"/>
          </p:nvPr>
        </p:nvSpPr>
        <p:spPr>
          <a:xfrm>
            <a:off x="838200" y="624568"/>
            <a:ext cx="3766457" cy="5412920"/>
          </a:xfrm>
        </p:spPr>
        <p:txBody>
          <a:bodyPr>
            <a:normAutofit/>
          </a:bodyPr>
          <a:lstStyle/>
          <a:p>
            <a:r>
              <a:rPr lang="en-GB">
                <a:solidFill>
                  <a:srgbClr val="FFFFFF"/>
                </a:solidFill>
              </a:rPr>
              <a:t>Discussions about care plans</a:t>
            </a:r>
          </a:p>
        </p:txBody>
      </p:sp>
      <p:sp>
        <p:nvSpPr>
          <p:cNvPr id="3" name="Content Placeholder 2">
            <a:extLst>
              <a:ext uri="{FF2B5EF4-FFF2-40B4-BE49-F238E27FC236}">
                <a16:creationId xmlns:a16="http://schemas.microsoft.com/office/drawing/2014/main" id="{6E7A8DEB-7522-40D3-9E6B-95754A0F292B}"/>
              </a:ext>
            </a:extLst>
          </p:cNvPr>
          <p:cNvSpPr>
            <a:spLocks noGrp="1"/>
          </p:cNvSpPr>
          <p:nvPr>
            <p:ph idx="1"/>
          </p:nvPr>
        </p:nvSpPr>
        <p:spPr>
          <a:xfrm>
            <a:off x="5600700" y="624568"/>
            <a:ext cx="5753098" cy="5412920"/>
          </a:xfrm>
        </p:spPr>
        <p:txBody>
          <a:bodyPr anchor="ctr">
            <a:normAutofit/>
          </a:bodyPr>
          <a:lstStyle/>
          <a:p>
            <a:r>
              <a:rPr lang="en-GB" dirty="0"/>
              <a:t>Hopefully ACP have or are being reviewed – </a:t>
            </a:r>
            <a:r>
              <a:rPr lang="en-GB" dirty="0" err="1"/>
              <a:t>ReSPECT</a:t>
            </a:r>
            <a:r>
              <a:rPr lang="en-GB" dirty="0"/>
              <a:t> webinar</a:t>
            </a:r>
          </a:p>
          <a:p>
            <a:r>
              <a:rPr lang="en-GB" dirty="0"/>
              <a:t>Honest conversation about preferred place of care, goals of care, treatment escalation plans – initiate early, involve families and carers</a:t>
            </a:r>
          </a:p>
          <a:p>
            <a:r>
              <a:rPr lang="en-GB" dirty="0"/>
              <a:t>COVID-19 patients become ill and deteriorate quickly, opportunities for discussion at the time may be limited or lost</a:t>
            </a:r>
          </a:p>
        </p:txBody>
      </p:sp>
    </p:spTree>
    <p:extLst>
      <p:ext uri="{BB962C8B-B14F-4D97-AF65-F5344CB8AC3E}">
        <p14:creationId xmlns:p14="http://schemas.microsoft.com/office/powerpoint/2010/main" val="13255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ECB823-42B5-414F-9D51-27AE805BCFF4}"/>
              </a:ext>
            </a:extLst>
          </p:cNvPr>
          <p:cNvSpPr>
            <a:spLocks noGrp="1"/>
          </p:cNvSpPr>
          <p:nvPr>
            <p:ph type="title"/>
          </p:nvPr>
        </p:nvSpPr>
        <p:spPr>
          <a:xfrm>
            <a:off x="838200" y="624568"/>
            <a:ext cx="3766457" cy="5412920"/>
          </a:xfrm>
        </p:spPr>
        <p:txBody>
          <a:bodyPr>
            <a:normAutofit/>
          </a:bodyPr>
          <a:lstStyle/>
          <a:p>
            <a:r>
              <a:rPr lang="en-GB">
                <a:solidFill>
                  <a:srgbClr val="FFFFFF"/>
                </a:solidFill>
              </a:rPr>
              <a:t>Approach to symptom management</a:t>
            </a:r>
          </a:p>
        </p:txBody>
      </p:sp>
      <p:sp>
        <p:nvSpPr>
          <p:cNvPr id="3" name="Content Placeholder 2">
            <a:extLst>
              <a:ext uri="{FF2B5EF4-FFF2-40B4-BE49-F238E27FC236}">
                <a16:creationId xmlns:a16="http://schemas.microsoft.com/office/drawing/2014/main" id="{6B18F46F-9F08-45E1-898C-424281E4CF4D}"/>
              </a:ext>
            </a:extLst>
          </p:cNvPr>
          <p:cNvSpPr>
            <a:spLocks noGrp="1"/>
          </p:cNvSpPr>
          <p:nvPr>
            <p:ph idx="1"/>
          </p:nvPr>
        </p:nvSpPr>
        <p:spPr>
          <a:xfrm>
            <a:off x="5600700" y="624568"/>
            <a:ext cx="5753098" cy="5412920"/>
          </a:xfrm>
        </p:spPr>
        <p:txBody>
          <a:bodyPr anchor="ctr">
            <a:normAutofit/>
          </a:bodyPr>
          <a:lstStyle/>
          <a:p>
            <a:r>
              <a:rPr lang="en-GB" sz="2200" dirty="0"/>
              <a:t>Work with GP, District Nursing and Palliative Care Teams</a:t>
            </a:r>
          </a:p>
          <a:p>
            <a:r>
              <a:rPr lang="en-GB" sz="2200" dirty="0"/>
              <a:t>Management of common symptoms, during deterioration and dying</a:t>
            </a:r>
          </a:p>
          <a:p>
            <a:r>
              <a:rPr lang="en-GB" sz="2200" dirty="0"/>
              <a:t>Correct the correctable</a:t>
            </a:r>
          </a:p>
          <a:p>
            <a:pPr lvl="1"/>
            <a:r>
              <a:rPr lang="en-GB" sz="2200" dirty="0"/>
              <a:t>Optimising treatment of other illnesses such as COPD or Heart Failure may improve cough and breathlessness</a:t>
            </a:r>
          </a:p>
          <a:p>
            <a:pPr lvl="1"/>
            <a:r>
              <a:rPr lang="en-GB" sz="2200" dirty="0"/>
              <a:t>In discussion with GP, antibiotics treatment for a secondary bacterial infection may improve symptoms of fever, cough, breathlessness and delirium (before the dying phase if patient can swallow)</a:t>
            </a:r>
          </a:p>
          <a:p>
            <a:r>
              <a:rPr lang="en-GB" sz="2200" dirty="0"/>
              <a:t>Non drug and drug approaches</a:t>
            </a:r>
          </a:p>
          <a:p>
            <a:pPr marL="0" indent="0">
              <a:buNone/>
            </a:pPr>
            <a:endParaRPr lang="en-GB" sz="2200" dirty="0"/>
          </a:p>
        </p:txBody>
      </p:sp>
    </p:spTree>
    <p:extLst>
      <p:ext uri="{BB962C8B-B14F-4D97-AF65-F5344CB8AC3E}">
        <p14:creationId xmlns:p14="http://schemas.microsoft.com/office/powerpoint/2010/main" val="35810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9D7091-B6FF-4F92-AE4F-A591E9FB8DE0}"/>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b="1" kern="1200">
                <a:solidFill>
                  <a:srgbClr val="FFFFFF"/>
                </a:solidFill>
                <a:latin typeface="+mj-lt"/>
                <a:ea typeface="+mj-ea"/>
                <a:cs typeface="+mj-cs"/>
              </a:rPr>
              <a:t>Fever</a:t>
            </a:r>
          </a:p>
        </p:txBody>
      </p:sp>
      <p:sp>
        <p:nvSpPr>
          <p:cNvPr id="5" name="TextBox 4">
            <a:extLst>
              <a:ext uri="{FF2B5EF4-FFF2-40B4-BE49-F238E27FC236}">
                <a16:creationId xmlns:a16="http://schemas.microsoft.com/office/drawing/2014/main" id="{30AD5297-9CD4-4679-98C2-C20C3DAC9001}"/>
              </a:ext>
            </a:extLst>
          </p:cNvPr>
          <p:cNvSpPr txBox="1"/>
          <p:nvPr/>
        </p:nvSpPr>
        <p:spPr>
          <a:xfrm>
            <a:off x="4699818" y="320040"/>
            <a:ext cx="6848715" cy="2484884"/>
          </a:xfrm>
          <a:prstGeom prst="rect">
            <a:avLst/>
          </a:prstGeom>
        </p:spPr>
        <p:txBody>
          <a:bodyPr vert="horz" lIns="91440" tIns="45720" rIns="91440" bIns="45720" rtlCol="0" anchor="ctr">
            <a:normAutofit/>
          </a:bodyPr>
          <a:lstStyle/>
          <a:p>
            <a:pPr marL="342900" indent="-342900">
              <a:lnSpc>
                <a:spcPct val="90000"/>
              </a:lnSpc>
              <a:spcAft>
                <a:spcPts val="600"/>
              </a:spcAft>
              <a:buFont typeface="Arial" panose="020B0604020202020204" pitchFamily="34" charset="0"/>
              <a:buChar char="•"/>
            </a:pPr>
            <a:r>
              <a:rPr lang="en-US" sz="2400" dirty="0"/>
              <a:t>Shivering</a:t>
            </a:r>
          </a:p>
          <a:p>
            <a:pPr marL="342900" indent="-342900">
              <a:lnSpc>
                <a:spcPct val="90000"/>
              </a:lnSpc>
              <a:spcAft>
                <a:spcPts val="600"/>
              </a:spcAft>
              <a:buFont typeface="Arial" panose="020B0604020202020204" pitchFamily="34" charset="0"/>
              <a:buChar char="•"/>
            </a:pPr>
            <a:r>
              <a:rPr lang="en-US" sz="2400" dirty="0"/>
              <a:t>Shaking</a:t>
            </a:r>
          </a:p>
          <a:p>
            <a:pPr marL="342900" indent="-342900">
              <a:lnSpc>
                <a:spcPct val="90000"/>
              </a:lnSpc>
              <a:spcAft>
                <a:spcPts val="600"/>
              </a:spcAft>
              <a:buFont typeface="Arial" panose="020B0604020202020204" pitchFamily="34" charset="0"/>
              <a:buChar char="•"/>
            </a:pPr>
            <a:r>
              <a:rPr lang="en-US" sz="2400" dirty="0"/>
              <a:t>Chills</a:t>
            </a:r>
          </a:p>
          <a:p>
            <a:pPr marL="342900" indent="-342900">
              <a:lnSpc>
                <a:spcPct val="90000"/>
              </a:lnSpc>
              <a:spcAft>
                <a:spcPts val="600"/>
              </a:spcAft>
              <a:buFont typeface="Arial" panose="020B0604020202020204" pitchFamily="34" charset="0"/>
              <a:buChar char="•"/>
            </a:pPr>
            <a:r>
              <a:rPr lang="en-US" sz="2400" dirty="0"/>
              <a:t>Aching muscles and joints</a:t>
            </a:r>
          </a:p>
          <a:p>
            <a:pPr marL="342900" indent="-342900">
              <a:lnSpc>
                <a:spcPct val="90000"/>
              </a:lnSpc>
              <a:spcAft>
                <a:spcPts val="600"/>
              </a:spcAft>
              <a:buFont typeface="Arial" panose="020B0604020202020204" pitchFamily="34" charset="0"/>
              <a:buChar char="•"/>
            </a:pPr>
            <a:r>
              <a:rPr lang="en-US" sz="2400" dirty="0"/>
              <a:t>Other body aches</a:t>
            </a:r>
          </a:p>
        </p:txBody>
      </p:sp>
      <p:pic>
        <p:nvPicPr>
          <p:cNvPr id="4" name="Content Placeholder 3" descr="A screenshot of a cell phone&#10;&#10;Description automatically generated">
            <a:extLst>
              <a:ext uri="{FF2B5EF4-FFF2-40B4-BE49-F238E27FC236}">
                <a16:creationId xmlns:a16="http://schemas.microsoft.com/office/drawing/2014/main" id="{8D5C0CF6-866E-440C-BAA1-ECCBBE2A83B3}"/>
              </a:ext>
            </a:extLst>
          </p:cNvPr>
          <p:cNvPicPr>
            <a:picLocks noGrp="1" noChangeAspect="1"/>
          </p:cNvPicPr>
          <p:nvPr>
            <p:ph idx="1"/>
          </p:nvPr>
        </p:nvPicPr>
        <p:blipFill rotWithShape="1">
          <a:blip r:embed="rId3"/>
          <a:srcRect l="13421" t="19205" r="13073" b="35268"/>
          <a:stretch/>
        </p:blipFill>
        <p:spPr>
          <a:xfrm>
            <a:off x="4661576" y="2532186"/>
            <a:ext cx="7530424" cy="4005774"/>
          </a:xfrm>
          <a:prstGeom prst="rect">
            <a:avLst/>
          </a:prstGeom>
        </p:spPr>
      </p:pic>
    </p:spTree>
    <p:extLst>
      <p:ext uri="{BB962C8B-B14F-4D97-AF65-F5344CB8AC3E}">
        <p14:creationId xmlns:p14="http://schemas.microsoft.com/office/powerpoint/2010/main" val="372880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5F2F-2409-4EF3-88A7-2A12F305210E}"/>
              </a:ext>
            </a:extLst>
          </p:cNvPr>
          <p:cNvSpPr>
            <a:spLocks noGrp="1"/>
          </p:cNvSpPr>
          <p:nvPr>
            <p:ph type="title"/>
          </p:nvPr>
        </p:nvSpPr>
        <p:spPr>
          <a:xfrm>
            <a:off x="838200" y="365126"/>
            <a:ext cx="10515600" cy="716542"/>
          </a:xfrm>
        </p:spPr>
        <p:txBody>
          <a:bodyPr/>
          <a:lstStyle/>
          <a:p>
            <a:r>
              <a:rPr lang="en-US" dirty="0"/>
              <a:t>Fever Management</a:t>
            </a:r>
          </a:p>
        </p:txBody>
      </p:sp>
      <p:sp>
        <p:nvSpPr>
          <p:cNvPr id="3" name="Content Placeholder 2">
            <a:extLst>
              <a:ext uri="{FF2B5EF4-FFF2-40B4-BE49-F238E27FC236}">
                <a16:creationId xmlns:a16="http://schemas.microsoft.com/office/drawing/2014/main" id="{F1A25AE1-FB01-491B-8173-829FDC4873B4}"/>
              </a:ext>
            </a:extLst>
          </p:cNvPr>
          <p:cNvSpPr>
            <a:spLocks noGrp="1"/>
          </p:cNvSpPr>
          <p:nvPr>
            <p:ph idx="1"/>
          </p:nvPr>
        </p:nvSpPr>
        <p:spPr>
          <a:xfrm>
            <a:off x="838200" y="1825625"/>
            <a:ext cx="5257800" cy="3950708"/>
          </a:xfrm>
          <a:ln w="15875">
            <a:solidFill>
              <a:schemeClr val="accent1"/>
            </a:solidFill>
          </a:ln>
        </p:spPr>
        <p:txBody>
          <a:bodyPr/>
          <a:lstStyle/>
          <a:p>
            <a:pPr marL="0" indent="0" algn="ctr">
              <a:buNone/>
            </a:pPr>
            <a:r>
              <a:rPr lang="en-US" b="1" dirty="0"/>
              <a:t>Non-Drug Approaches</a:t>
            </a:r>
          </a:p>
          <a:p>
            <a:r>
              <a:rPr lang="en-US" dirty="0"/>
              <a:t>Reduce room temperature</a:t>
            </a:r>
          </a:p>
          <a:p>
            <a:r>
              <a:rPr lang="en-US" dirty="0"/>
              <a:t>Wear loose clothes</a:t>
            </a:r>
          </a:p>
          <a:p>
            <a:r>
              <a:rPr lang="en-US" dirty="0"/>
              <a:t>Cool face by using cold flannel or cloth</a:t>
            </a:r>
          </a:p>
          <a:p>
            <a:r>
              <a:rPr lang="en-US" dirty="0"/>
              <a:t>Oral fluids</a:t>
            </a:r>
          </a:p>
          <a:p>
            <a:r>
              <a:rPr lang="en-US" dirty="0"/>
              <a:t>Fans are not recommended</a:t>
            </a:r>
          </a:p>
        </p:txBody>
      </p:sp>
      <p:sp>
        <p:nvSpPr>
          <p:cNvPr id="4" name="Content Placeholder 2">
            <a:extLst>
              <a:ext uri="{FF2B5EF4-FFF2-40B4-BE49-F238E27FC236}">
                <a16:creationId xmlns:a16="http://schemas.microsoft.com/office/drawing/2014/main" id="{973FC209-9566-4C7F-9181-B81FF0B33686}"/>
              </a:ext>
            </a:extLst>
          </p:cNvPr>
          <p:cNvSpPr txBox="1">
            <a:spLocks/>
          </p:cNvSpPr>
          <p:nvPr/>
        </p:nvSpPr>
        <p:spPr>
          <a:xfrm>
            <a:off x="6629400" y="1825625"/>
            <a:ext cx="5019905" cy="3950708"/>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Drug (Pharmacological) Approach</a:t>
            </a:r>
          </a:p>
          <a:p>
            <a:pPr marL="171450"/>
            <a:r>
              <a:rPr lang="en-US" sz="2400" dirty="0"/>
              <a:t>Paracetamol 500mg to 1 gram orally up to 4 times  a day</a:t>
            </a:r>
          </a:p>
          <a:p>
            <a:pPr marL="0" indent="-285750" algn="ctr">
              <a:buNone/>
            </a:pPr>
            <a:r>
              <a:rPr lang="en-US" sz="2400" i="1" dirty="0"/>
              <a:t>Liquid or can crush tablets in small amount of soft food e.g. ice cream</a:t>
            </a:r>
            <a:endParaRPr lang="en-US" sz="2400" dirty="0"/>
          </a:p>
          <a:p>
            <a:pPr marL="171450"/>
            <a:r>
              <a:rPr lang="en-US" sz="2400" dirty="0"/>
              <a:t>It is not advised to use NSAIDS in those who may recover from COVID for fever management</a:t>
            </a:r>
          </a:p>
          <a:p>
            <a:pPr marL="171450" lvl="1" indent="0" algn="ctr">
              <a:buNone/>
            </a:pPr>
            <a:r>
              <a:rPr lang="en-US" i="1" dirty="0"/>
              <a:t>Ibuprofen/</a:t>
            </a:r>
            <a:r>
              <a:rPr lang="en-US" i="1" dirty="0" err="1"/>
              <a:t>nurofen</a:t>
            </a:r>
            <a:r>
              <a:rPr lang="en-US" i="1" dirty="0"/>
              <a:t>/diclofenac </a:t>
            </a:r>
            <a:r>
              <a:rPr lang="en-US" i="1" dirty="0" err="1"/>
              <a:t>etc</a:t>
            </a:r>
            <a:endParaRPr lang="en-US" i="1" dirty="0"/>
          </a:p>
        </p:txBody>
      </p:sp>
    </p:spTree>
    <p:extLst>
      <p:ext uri="{BB962C8B-B14F-4D97-AF65-F5344CB8AC3E}">
        <p14:creationId xmlns:p14="http://schemas.microsoft.com/office/powerpoint/2010/main" val="105485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6A88-3435-4D55-A98D-DBE2F4D76E0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Cough Management</a:t>
            </a:r>
          </a:p>
        </p:txBody>
      </p:sp>
      <p:sp>
        <p:nvSpPr>
          <p:cNvPr id="5" name="Content Placeholder 2">
            <a:extLst>
              <a:ext uri="{FF2B5EF4-FFF2-40B4-BE49-F238E27FC236}">
                <a16:creationId xmlns:a16="http://schemas.microsoft.com/office/drawing/2014/main" id="{C41ED7B6-8AEF-4F2D-8D0F-D57143E9634D}"/>
              </a:ext>
            </a:extLst>
          </p:cNvPr>
          <p:cNvSpPr txBox="1">
            <a:spLocks/>
          </p:cNvSpPr>
          <p:nvPr/>
        </p:nvSpPr>
        <p:spPr>
          <a:xfrm>
            <a:off x="6521450" y="1866900"/>
            <a:ext cx="4791075" cy="4268788"/>
          </a:xfrm>
          <a:prstGeom prst="rect">
            <a:avLst/>
          </a:prstGeom>
          <a:ln w="34925" cmpd="sng">
            <a:solidFill>
              <a:schemeClr val="accent1"/>
            </a:solidFill>
          </a:ln>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t>Drug (Pharmacological)</a:t>
            </a:r>
          </a:p>
          <a:p>
            <a:r>
              <a:rPr lang="en-GB" sz="2400" dirty="0"/>
              <a:t>Treat possible causes:</a:t>
            </a:r>
          </a:p>
          <a:p>
            <a:pPr marL="457200" lvl="1" indent="0">
              <a:buNone/>
            </a:pPr>
            <a:r>
              <a:rPr lang="en-GB" i="1" dirty="0"/>
              <a:t>Bacterial infection</a:t>
            </a:r>
          </a:p>
          <a:p>
            <a:pPr marL="457200" lvl="1" indent="0">
              <a:buNone/>
            </a:pPr>
            <a:r>
              <a:rPr lang="en-GB" i="1" dirty="0"/>
              <a:t>Asthma/COPD/HF</a:t>
            </a:r>
          </a:p>
          <a:p>
            <a:r>
              <a:rPr lang="en-GB" sz="2400" dirty="0"/>
              <a:t>Simple linctus 5-10mg orally QDS </a:t>
            </a:r>
          </a:p>
          <a:p>
            <a:r>
              <a:rPr lang="en-GB" sz="2400" dirty="0"/>
              <a:t>Codeine linctus 30-60mg PO QDS</a:t>
            </a:r>
          </a:p>
          <a:p>
            <a:r>
              <a:rPr lang="en-GB" sz="2400" dirty="0"/>
              <a:t>Morphine sulphate Immediate release 2.5mg PO 4 hourly</a:t>
            </a:r>
          </a:p>
          <a:p>
            <a:r>
              <a:rPr lang="en-GB" sz="2400" dirty="0"/>
              <a:t>Seek specialist advice</a:t>
            </a:r>
          </a:p>
          <a:p>
            <a:pPr lvl="1"/>
            <a:r>
              <a:rPr lang="en-GB" sz="2000" dirty="0"/>
              <a:t>E.g. diamorphine 2.5mg SC prn or </a:t>
            </a:r>
            <a:r>
              <a:rPr lang="en-GB" sz="2000" dirty="0" err="1"/>
              <a:t>csci</a:t>
            </a:r>
            <a:endParaRPr lang="en-GB" sz="2000" dirty="0"/>
          </a:p>
        </p:txBody>
      </p:sp>
      <p:sp>
        <p:nvSpPr>
          <p:cNvPr id="3" name="Content Placeholder 2">
            <a:extLst>
              <a:ext uri="{FF2B5EF4-FFF2-40B4-BE49-F238E27FC236}">
                <a16:creationId xmlns:a16="http://schemas.microsoft.com/office/drawing/2014/main" id="{2CCC6B96-7E31-4EE0-985B-E3BCF0A459EE}"/>
              </a:ext>
            </a:extLst>
          </p:cNvPr>
          <p:cNvSpPr>
            <a:spLocks noGrp="1"/>
          </p:cNvSpPr>
          <p:nvPr>
            <p:ph idx="1"/>
          </p:nvPr>
        </p:nvSpPr>
        <p:spPr>
          <a:xfrm>
            <a:off x="869950" y="1866900"/>
            <a:ext cx="3052763" cy="4268788"/>
          </a:xfrm>
          <a:ln w="34925" cmpd="sng">
            <a:solidFill>
              <a:schemeClr val="accent1"/>
            </a:solidFill>
          </a:ln>
        </p:spPr>
        <p:txBody>
          <a:bodyPr wrap="square" anchor="t">
            <a:normAutofit/>
          </a:bodyPr>
          <a:lstStyle/>
          <a:p>
            <a:pPr marL="0" indent="0" algn="ctr">
              <a:buNone/>
            </a:pPr>
            <a:r>
              <a:rPr lang="en-GB" sz="2600" b="1"/>
              <a:t>Hygiene to minimise cross transmission</a:t>
            </a:r>
          </a:p>
          <a:p>
            <a:r>
              <a:rPr lang="en-GB" sz="2600"/>
              <a:t>Catch it, bin it, kill it</a:t>
            </a:r>
          </a:p>
          <a:p>
            <a:r>
              <a:rPr lang="en-GB" sz="2600"/>
              <a:t>Cover nose and mouth with tissue</a:t>
            </a:r>
          </a:p>
          <a:p>
            <a:r>
              <a:rPr lang="en-GB" sz="2600"/>
              <a:t>Dispose of used tissue promptly</a:t>
            </a:r>
          </a:p>
          <a:p>
            <a:r>
              <a:rPr lang="en-GB" sz="2600"/>
              <a:t>Clean hands</a:t>
            </a:r>
          </a:p>
        </p:txBody>
      </p:sp>
      <p:sp>
        <p:nvSpPr>
          <p:cNvPr id="4" name="Content Placeholder 2">
            <a:extLst>
              <a:ext uri="{FF2B5EF4-FFF2-40B4-BE49-F238E27FC236}">
                <a16:creationId xmlns:a16="http://schemas.microsoft.com/office/drawing/2014/main" id="{6DDC395F-2754-42DA-9641-1A202B75FB86}"/>
              </a:ext>
            </a:extLst>
          </p:cNvPr>
          <p:cNvSpPr txBox="1">
            <a:spLocks/>
          </p:cNvSpPr>
          <p:nvPr/>
        </p:nvSpPr>
        <p:spPr>
          <a:xfrm>
            <a:off x="4005263" y="1866900"/>
            <a:ext cx="2435225" cy="4268788"/>
          </a:xfrm>
          <a:prstGeom prst="rect">
            <a:avLst/>
          </a:prstGeom>
          <a:ln w="34925" cmpd="sng">
            <a:solidFill>
              <a:schemeClr val="accent1"/>
            </a:solidFill>
          </a:ln>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a:t>Non-Drug</a:t>
            </a:r>
          </a:p>
          <a:p>
            <a:r>
              <a:rPr lang="en-GB" sz="2400"/>
              <a:t>Oral fluids</a:t>
            </a:r>
          </a:p>
          <a:p>
            <a:r>
              <a:rPr lang="en-GB" sz="2400"/>
              <a:t>Honey &amp; Lemon in warm water</a:t>
            </a:r>
          </a:p>
          <a:p>
            <a:r>
              <a:rPr lang="en-GB" sz="2400"/>
              <a:t>Cough drops/sweets</a:t>
            </a:r>
          </a:p>
          <a:p>
            <a:r>
              <a:rPr lang="en-GB" sz="2400"/>
              <a:t>Elevate head</a:t>
            </a:r>
          </a:p>
          <a:p>
            <a:r>
              <a:rPr lang="en-GB" sz="2400"/>
              <a:t>Avoid smoking</a:t>
            </a:r>
          </a:p>
          <a:p>
            <a:r>
              <a:rPr lang="en-GB" sz="2400"/>
              <a:t>Humid air if possible	</a:t>
            </a:r>
          </a:p>
        </p:txBody>
      </p:sp>
    </p:spTree>
    <p:extLst>
      <p:ext uri="{BB962C8B-B14F-4D97-AF65-F5344CB8AC3E}">
        <p14:creationId xmlns:p14="http://schemas.microsoft.com/office/powerpoint/2010/main" val="2826832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D6EBA4042E4745957DF73081BB5A51" ma:contentTypeVersion="4" ma:contentTypeDescription="Create a new document." ma:contentTypeScope="" ma:versionID="3d696d3787a93179d95120ce9416e29f">
  <xsd:schema xmlns:xsd="http://www.w3.org/2001/XMLSchema" xmlns:xs="http://www.w3.org/2001/XMLSchema" xmlns:p="http://schemas.microsoft.com/office/2006/metadata/properties" xmlns:ns3="212b0b3e-dfcb-4ffe-af76-4c036ff548ea" targetNamespace="http://schemas.microsoft.com/office/2006/metadata/properties" ma:root="true" ma:fieldsID="5fea2e3232e99aef09d9698d535ac88b" ns3:_="">
    <xsd:import namespace="212b0b3e-dfcb-4ffe-af76-4c036ff548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b0b3e-dfcb-4ffe-af76-4c036ff548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9DB49C-83F6-4DBB-8B5E-A6352A3AD4C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12b0b3e-dfcb-4ffe-af76-4c036ff548ea"/>
    <ds:schemaRef ds:uri="http://www.w3.org/XML/1998/namespace"/>
    <ds:schemaRef ds:uri="http://purl.org/dc/dcmitype/"/>
  </ds:schemaRefs>
</ds:datastoreItem>
</file>

<file path=customXml/itemProps2.xml><?xml version="1.0" encoding="utf-8"?>
<ds:datastoreItem xmlns:ds="http://schemas.openxmlformats.org/officeDocument/2006/customXml" ds:itemID="{65E9B2F9-8F8D-4124-B8C1-88C45A3B8BC4}">
  <ds:schemaRefs>
    <ds:schemaRef ds:uri="http://schemas.microsoft.com/sharepoint/v3/contenttype/forms"/>
  </ds:schemaRefs>
</ds:datastoreItem>
</file>

<file path=customXml/itemProps3.xml><?xml version="1.0" encoding="utf-8"?>
<ds:datastoreItem xmlns:ds="http://schemas.openxmlformats.org/officeDocument/2006/customXml" ds:itemID="{1742E57A-0FA9-4E62-A247-BC7F827DA9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2b0b3e-dfcb-4ffe-af76-4c036ff548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532</TotalTime>
  <Words>2191</Words>
  <Application>Microsoft Office PowerPoint</Application>
  <PresentationFormat>Widescreen</PresentationFormat>
  <Paragraphs>253</Paragraphs>
  <Slides>19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Symptom Management in end-of-life care Focus on COVID-19</vt:lpstr>
      <vt:lpstr>Learning Objectives </vt:lpstr>
      <vt:lpstr>Resources to use</vt:lpstr>
      <vt:lpstr>Management of Symptoms </vt:lpstr>
      <vt:lpstr>Discussions about care plans</vt:lpstr>
      <vt:lpstr>Approach to symptom management</vt:lpstr>
      <vt:lpstr>Fever</vt:lpstr>
      <vt:lpstr>Fever Management</vt:lpstr>
      <vt:lpstr>Cough Management</vt:lpstr>
      <vt:lpstr>PAIN</vt:lpstr>
      <vt:lpstr>Mild Pain Step 1 - Regular Paracetamol 1g QDS Step 2  - Codeine 30-60mg QDS Step 3 - Paracetamol and Codeine Step 4 - Stop codeine and start strong opioid  Continue the paracetamol in each step if helpful</vt:lpstr>
      <vt:lpstr>Breathlessness</vt:lpstr>
      <vt:lpstr>Breathlessness</vt:lpstr>
      <vt:lpstr>Breathless positions</vt:lpstr>
      <vt:lpstr>Delirium and Agitation</vt:lpstr>
      <vt:lpstr>PowerPoint Presentation</vt:lpstr>
      <vt:lpstr>PowerPoint Presentation</vt:lpstr>
      <vt:lpstr>More Resources for Carers – from Hospice UK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Symptom Management in end-of-life care Focus on COVID-19</dc:title>
  <dc:creator>Dr Emily Simmons</dc:creator>
  <cp:lastModifiedBy>Nikki Still</cp:lastModifiedBy>
  <cp:revision>4</cp:revision>
  <dcterms:created xsi:type="dcterms:W3CDTF">2020-04-20T14:22:44Z</dcterms:created>
  <dcterms:modified xsi:type="dcterms:W3CDTF">2020-04-29T08:26:14Z</dcterms:modified>
</cp:coreProperties>
</file>